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eague Spartan" panose="020B0604020202020204" charset="0"/>
      <p:regular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Bold" panose="00000800000000000000" charset="0"/>
      <p:regular r:id="rId38"/>
    </p:embeddedFont>
    <p:embeddedFont>
      <p:font typeface="Montserrat Bold Italics" panose="020B0604020202020204" charset="0"/>
      <p:regular r:id="rId39"/>
    </p:embeddedFont>
    <p:embeddedFont>
      <p:font typeface="Montserrat Extra-Bold" panose="020B0604020202020204" charset="0"/>
      <p:regular r:id="rId40"/>
    </p:embeddedFont>
    <p:embeddedFont>
      <p:font typeface="Montserrat Extra-Bold Italics" panose="020B0604020202020204" charset="0"/>
      <p:regular r:id="rId41"/>
    </p:embeddedFont>
    <p:embeddedFont>
      <p:font typeface="Montserrat Italics" panose="020B0604020202020204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Bold" panose="020B0806030504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7020778">
            <a:off x="-7861675" y="821505"/>
            <a:ext cx="16230600" cy="10441156"/>
            <a:chOff x="0" y="0"/>
            <a:chExt cx="21640800" cy="13921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3921487"/>
            </a:xfrm>
            <a:custGeom>
              <a:avLst/>
              <a:gdLst/>
              <a:ahLst/>
              <a:cxnLst/>
              <a:rect l="l" t="t" r="r" b="b"/>
              <a:pathLst>
                <a:path w="21640800" h="13921487">
                  <a:moveTo>
                    <a:pt x="0" y="0"/>
                  </a:moveTo>
                  <a:lnTo>
                    <a:pt x="21640800" y="0"/>
                  </a:lnTo>
                  <a:lnTo>
                    <a:pt x="21640800" y="13921487"/>
                  </a:lnTo>
                  <a:lnTo>
                    <a:pt x="0" y="13921487"/>
                  </a:ln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49474" y="5409373"/>
            <a:ext cx="14795525" cy="1234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10"/>
              </a:lnSpc>
            </a:pPr>
            <a:r>
              <a:rPr lang="en-US" sz="13943" spc="-446">
                <a:solidFill>
                  <a:srgbClr val="FFFFFF"/>
                </a:solidFill>
                <a:latin typeface="Montserrat Extra-Bold"/>
              </a:rPr>
              <a:t>¡BIENVENIDOS!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426" b="1150"/>
          <a:stretch>
            <a:fillRect/>
          </a:stretch>
        </p:blipFill>
        <p:spPr>
          <a:xfrm>
            <a:off x="1028700" y="1028700"/>
            <a:ext cx="1783058" cy="29501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1545798" y="4571173"/>
            <a:ext cx="5263283" cy="19050"/>
            <a:chOff x="0" y="0"/>
            <a:chExt cx="7017711" cy="2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17766" cy="25400"/>
            </a:xfrm>
            <a:custGeom>
              <a:avLst/>
              <a:gdLst/>
              <a:ahLst/>
              <a:cxnLst/>
              <a:rect l="l" t="t" r="r" b="b"/>
              <a:pathLst>
                <a:path w="7017766" h="25400">
                  <a:moveTo>
                    <a:pt x="12700" y="0"/>
                  </a:moveTo>
                  <a:lnTo>
                    <a:pt x="7005066" y="0"/>
                  </a:lnTo>
                  <a:cubicBezTo>
                    <a:pt x="7012051" y="0"/>
                    <a:pt x="7017766" y="5715"/>
                    <a:pt x="7017766" y="12700"/>
                  </a:cubicBezTo>
                  <a:cubicBezTo>
                    <a:pt x="7017766" y="19685"/>
                    <a:pt x="7012051" y="25400"/>
                    <a:pt x="700506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525813" y="3702745"/>
            <a:ext cx="5739230" cy="19050"/>
            <a:chOff x="0" y="0"/>
            <a:chExt cx="7652307" cy="2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52258" cy="25400"/>
            </a:xfrm>
            <a:custGeom>
              <a:avLst/>
              <a:gdLst/>
              <a:ahLst/>
              <a:cxnLst/>
              <a:rect l="l" t="t" r="r" b="b"/>
              <a:pathLst>
                <a:path w="7652258" h="25400">
                  <a:moveTo>
                    <a:pt x="12700" y="0"/>
                  </a:moveTo>
                  <a:lnTo>
                    <a:pt x="7639558" y="0"/>
                  </a:lnTo>
                  <a:cubicBezTo>
                    <a:pt x="7646543" y="0"/>
                    <a:pt x="7652258" y="5715"/>
                    <a:pt x="7652258" y="12700"/>
                  </a:cubicBezTo>
                  <a:cubicBezTo>
                    <a:pt x="7652258" y="19685"/>
                    <a:pt x="7646543" y="25400"/>
                    <a:pt x="763955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056666" y="2813662"/>
            <a:ext cx="949988" cy="19050"/>
            <a:chOff x="0" y="0"/>
            <a:chExt cx="1266651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6698" cy="25400"/>
            </a:xfrm>
            <a:custGeom>
              <a:avLst/>
              <a:gdLst/>
              <a:ahLst/>
              <a:cxnLst/>
              <a:rect l="l" t="t" r="r" b="b"/>
              <a:pathLst>
                <a:path w="1266698" h="25400">
                  <a:moveTo>
                    <a:pt x="12700" y="0"/>
                  </a:moveTo>
                  <a:lnTo>
                    <a:pt x="1253998" y="0"/>
                  </a:lnTo>
                  <a:cubicBezTo>
                    <a:pt x="1260983" y="0"/>
                    <a:pt x="1266698" y="5715"/>
                    <a:pt x="1266698" y="12700"/>
                  </a:cubicBezTo>
                  <a:cubicBezTo>
                    <a:pt x="1266698" y="19685"/>
                    <a:pt x="1260983" y="25400"/>
                    <a:pt x="125399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9174" y="2382735"/>
            <a:ext cx="1310580" cy="19050"/>
            <a:chOff x="0" y="0"/>
            <a:chExt cx="1747440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7393" cy="25400"/>
            </a:xfrm>
            <a:custGeom>
              <a:avLst/>
              <a:gdLst/>
              <a:ahLst/>
              <a:cxnLst/>
              <a:rect l="l" t="t" r="r" b="b"/>
              <a:pathLst>
                <a:path w="1747393" h="25400">
                  <a:moveTo>
                    <a:pt x="12700" y="0"/>
                  </a:moveTo>
                  <a:lnTo>
                    <a:pt x="1734693" y="0"/>
                  </a:lnTo>
                  <a:cubicBezTo>
                    <a:pt x="1741678" y="0"/>
                    <a:pt x="1747393" y="5715"/>
                    <a:pt x="1747393" y="12700"/>
                  </a:cubicBezTo>
                  <a:cubicBezTo>
                    <a:pt x="1747393" y="19685"/>
                    <a:pt x="1741678" y="25400"/>
                    <a:pt x="173469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8274411"/>
            <a:ext cx="18288000" cy="1424219"/>
            <a:chOff x="0" y="0"/>
            <a:chExt cx="24384000" cy="18989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898904"/>
            </a:xfrm>
            <a:custGeom>
              <a:avLst/>
              <a:gdLst/>
              <a:ahLst/>
              <a:cxnLst/>
              <a:rect l="l" t="t" r="r" b="b"/>
              <a:pathLst>
                <a:path w="24384000" h="1898904">
                  <a:moveTo>
                    <a:pt x="0" y="0"/>
                  </a:moveTo>
                  <a:lnTo>
                    <a:pt x="24384000" y="0"/>
                  </a:lnTo>
                  <a:lnTo>
                    <a:pt x="24384000" y="1898904"/>
                  </a:lnTo>
                  <a:lnTo>
                    <a:pt x="0" y="18989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t="13887" r="455" b="17139"/>
          <a:stretch>
            <a:fillRect/>
          </a:stretch>
        </p:blipFill>
        <p:spPr>
          <a:xfrm>
            <a:off x="2349475" y="8414186"/>
            <a:ext cx="4323410" cy="11446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r="1138" b="1138"/>
          <a:stretch>
            <a:fillRect/>
          </a:stretch>
        </p:blipFill>
        <p:spPr>
          <a:xfrm>
            <a:off x="11725289" y="8466532"/>
            <a:ext cx="3523621" cy="1092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063240" y="817881"/>
            <a:ext cx="12161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Los Niveles del Desempeño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38850" y="7924800"/>
            <a:ext cx="497682" cy="1288257"/>
            <a:chOff x="0" y="0"/>
            <a:chExt cx="663576" cy="171767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50875" cy="1704975"/>
            </a:xfrm>
            <a:custGeom>
              <a:avLst/>
              <a:gdLst/>
              <a:ahLst/>
              <a:cxnLst/>
              <a:rect l="l" t="t" r="r" b="b"/>
              <a:pathLst>
                <a:path w="650875" h="1704975">
                  <a:moveTo>
                    <a:pt x="0" y="0"/>
                  </a:moveTo>
                  <a:lnTo>
                    <a:pt x="650875" y="0"/>
                  </a:lnTo>
                  <a:lnTo>
                    <a:pt x="650875" y="1704975"/>
                  </a:lnTo>
                  <a:lnTo>
                    <a:pt x="0" y="170497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63575" cy="1717675"/>
            </a:xfrm>
            <a:custGeom>
              <a:avLst/>
              <a:gdLst/>
              <a:ahLst/>
              <a:cxnLst/>
              <a:rect l="l" t="t" r="r" b="b"/>
              <a:pathLst>
                <a:path w="663575" h="1717675">
                  <a:moveTo>
                    <a:pt x="6350" y="0"/>
                  </a:moveTo>
                  <a:lnTo>
                    <a:pt x="657225" y="0"/>
                  </a:lnTo>
                  <a:cubicBezTo>
                    <a:pt x="660781" y="0"/>
                    <a:pt x="663575" y="2794"/>
                    <a:pt x="663575" y="6350"/>
                  </a:cubicBezTo>
                  <a:lnTo>
                    <a:pt x="663575" y="1711325"/>
                  </a:lnTo>
                  <a:cubicBezTo>
                    <a:pt x="663575" y="1714881"/>
                    <a:pt x="660781" y="1717675"/>
                    <a:pt x="657225" y="1717675"/>
                  </a:cubicBezTo>
                  <a:lnTo>
                    <a:pt x="6350" y="1717675"/>
                  </a:lnTo>
                  <a:cubicBezTo>
                    <a:pt x="2794" y="1717675"/>
                    <a:pt x="0" y="1714881"/>
                    <a:pt x="0" y="171132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711325"/>
                  </a:lnTo>
                  <a:lnTo>
                    <a:pt x="6350" y="1711325"/>
                  </a:lnTo>
                  <a:lnTo>
                    <a:pt x="6350" y="1704975"/>
                  </a:lnTo>
                  <a:lnTo>
                    <a:pt x="657225" y="1704975"/>
                  </a:lnTo>
                  <a:lnTo>
                    <a:pt x="657225" y="1711325"/>
                  </a:lnTo>
                  <a:lnTo>
                    <a:pt x="650875" y="1711325"/>
                  </a:lnTo>
                  <a:lnTo>
                    <a:pt x="650875" y="6350"/>
                  </a:lnTo>
                  <a:lnTo>
                    <a:pt x="657225" y="6350"/>
                  </a:lnTo>
                  <a:lnTo>
                    <a:pt x="657225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038850" y="6646073"/>
            <a:ext cx="497682" cy="1288255"/>
            <a:chOff x="0" y="0"/>
            <a:chExt cx="663576" cy="1717674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50875" cy="1704975"/>
            </a:xfrm>
            <a:custGeom>
              <a:avLst/>
              <a:gdLst/>
              <a:ahLst/>
              <a:cxnLst/>
              <a:rect l="l" t="t" r="r" b="b"/>
              <a:pathLst>
                <a:path w="650875" h="1704975">
                  <a:moveTo>
                    <a:pt x="0" y="0"/>
                  </a:moveTo>
                  <a:lnTo>
                    <a:pt x="650875" y="0"/>
                  </a:lnTo>
                  <a:lnTo>
                    <a:pt x="650875" y="1704975"/>
                  </a:lnTo>
                  <a:lnTo>
                    <a:pt x="0" y="1704975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63575" cy="1717675"/>
            </a:xfrm>
            <a:custGeom>
              <a:avLst/>
              <a:gdLst/>
              <a:ahLst/>
              <a:cxnLst/>
              <a:rect l="l" t="t" r="r" b="b"/>
              <a:pathLst>
                <a:path w="663575" h="1717675">
                  <a:moveTo>
                    <a:pt x="6350" y="0"/>
                  </a:moveTo>
                  <a:lnTo>
                    <a:pt x="657225" y="0"/>
                  </a:lnTo>
                  <a:cubicBezTo>
                    <a:pt x="660781" y="0"/>
                    <a:pt x="663575" y="2794"/>
                    <a:pt x="663575" y="6350"/>
                  </a:cubicBezTo>
                  <a:lnTo>
                    <a:pt x="663575" y="1711325"/>
                  </a:lnTo>
                  <a:cubicBezTo>
                    <a:pt x="663575" y="1714881"/>
                    <a:pt x="660781" y="1717675"/>
                    <a:pt x="657225" y="1717675"/>
                  </a:cubicBezTo>
                  <a:lnTo>
                    <a:pt x="6350" y="1717675"/>
                  </a:lnTo>
                  <a:cubicBezTo>
                    <a:pt x="2794" y="1717675"/>
                    <a:pt x="0" y="1714881"/>
                    <a:pt x="0" y="171132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711325"/>
                  </a:lnTo>
                  <a:lnTo>
                    <a:pt x="6350" y="1711325"/>
                  </a:lnTo>
                  <a:lnTo>
                    <a:pt x="6350" y="1704975"/>
                  </a:lnTo>
                  <a:lnTo>
                    <a:pt x="657225" y="1704975"/>
                  </a:lnTo>
                  <a:lnTo>
                    <a:pt x="657225" y="1711325"/>
                  </a:lnTo>
                  <a:lnTo>
                    <a:pt x="650875" y="1711325"/>
                  </a:lnTo>
                  <a:lnTo>
                    <a:pt x="650875" y="6350"/>
                  </a:lnTo>
                  <a:lnTo>
                    <a:pt x="657225" y="6350"/>
                  </a:lnTo>
                  <a:lnTo>
                    <a:pt x="657225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038850" y="5364960"/>
            <a:ext cx="497682" cy="1290638"/>
            <a:chOff x="0" y="0"/>
            <a:chExt cx="663576" cy="1720850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50875" cy="1708150"/>
            </a:xfrm>
            <a:custGeom>
              <a:avLst/>
              <a:gdLst/>
              <a:ahLst/>
              <a:cxnLst/>
              <a:rect l="l" t="t" r="r" b="b"/>
              <a:pathLst>
                <a:path w="650875" h="1708150">
                  <a:moveTo>
                    <a:pt x="0" y="0"/>
                  </a:moveTo>
                  <a:lnTo>
                    <a:pt x="650875" y="0"/>
                  </a:lnTo>
                  <a:lnTo>
                    <a:pt x="650875" y="1708150"/>
                  </a:lnTo>
                  <a:lnTo>
                    <a:pt x="0" y="1708150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63575" cy="1720850"/>
            </a:xfrm>
            <a:custGeom>
              <a:avLst/>
              <a:gdLst/>
              <a:ahLst/>
              <a:cxnLst/>
              <a:rect l="l" t="t" r="r" b="b"/>
              <a:pathLst>
                <a:path w="663575" h="1720850">
                  <a:moveTo>
                    <a:pt x="6350" y="0"/>
                  </a:moveTo>
                  <a:lnTo>
                    <a:pt x="657225" y="0"/>
                  </a:lnTo>
                  <a:cubicBezTo>
                    <a:pt x="660781" y="0"/>
                    <a:pt x="663575" y="2794"/>
                    <a:pt x="663575" y="6350"/>
                  </a:cubicBezTo>
                  <a:lnTo>
                    <a:pt x="663575" y="1714500"/>
                  </a:lnTo>
                  <a:cubicBezTo>
                    <a:pt x="663575" y="1718056"/>
                    <a:pt x="660781" y="1720850"/>
                    <a:pt x="657225" y="1720850"/>
                  </a:cubicBezTo>
                  <a:lnTo>
                    <a:pt x="6350" y="1720850"/>
                  </a:lnTo>
                  <a:cubicBezTo>
                    <a:pt x="2794" y="1720850"/>
                    <a:pt x="0" y="1718056"/>
                    <a:pt x="0" y="1714500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714500"/>
                  </a:lnTo>
                  <a:lnTo>
                    <a:pt x="6350" y="1714500"/>
                  </a:lnTo>
                  <a:lnTo>
                    <a:pt x="6350" y="1708150"/>
                  </a:lnTo>
                  <a:lnTo>
                    <a:pt x="657225" y="1708150"/>
                  </a:lnTo>
                  <a:lnTo>
                    <a:pt x="657225" y="1714500"/>
                  </a:lnTo>
                  <a:lnTo>
                    <a:pt x="650875" y="1714500"/>
                  </a:lnTo>
                  <a:lnTo>
                    <a:pt x="650875" y="6350"/>
                  </a:lnTo>
                  <a:lnTo>
                    <a:pt x="657225" y="6350"/>
                  </a:lnTo>
                  <a:lnTo>
                    <a:pt x="657225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038850" y="4086225"/>
            <a:ext cx="497682" cy="1288257"/>
            <a:chOff x="0" y="0"/>
            <a:chExt cx="663576" cy="1717676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650875" cy="1704975"/>
            </a:xfrm>
            <a:custGeom>
              <a:avLst/>
              <a:gdLst/>
              <a:ahLst/>
              <a:cxnLst/>
              <a:rect l="l" t="t" r="r" b="b"/>
              <a:pathLst>
                <a:path w="650875" h="1704975">
                  <a:moveTo>
                    <a:pt x="0" y="0"/>
                  </a:moveTo>
                  <a:lnTo>
                    <a:pt x="650875" y="0"/>
                  </a:lnTo>
                  <a:lnTo>
                    <a:pt x="650875" y="1704975"/>
                  </a:lnTo>
                  <a:lnTo>
                    <a:pt x="0" y="1704975"/>
                  </a:lnTo>
                  <a:close/>
                </a:path>
              </a:pathLst>
            </a:custGeom>
            <a:solidFill>
              <a:srgbClr val="00B05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63575" cy="1717675"/>
            </a:xfrm>
            <a:custGeom>
              <a:avLst/>
              <a:gdLst/>
              <a:ahLst/>
              <a:cxnLst/>
              <a:rect l="l" t="t" r="r" b="b"/>
              <a:pathLst>
                <a:path w="663575" h="1717675">
                  <a:moveTo>
                    <a:pt x="6350" y="0"/>
                  </a:moveTo>
                  <a:lnTo>
                    <a:pt x="657225" y="0"/>
                  </a:lnTo>
                  <a:cubicBezTo>
                    <a:pt x="660781" y="0"/>
                    <a:pt x="663575" y="2794"/>
                    <a:pt x="663575" y="6350"/>
                  </a:cubicBezTo>
                  <a:lnTo>
                    <a:pt x="663575" y="1711325"/>
                  </a:lnTo>
                  <a:cubicBezTo>
                    <a:pt x="663575" y="1714881"/>
                    <a:pt x="660781" y="1717675"/>
                    <a:pt x="657225" y="1717675"/>
                  </a:cubicBezTo>
                  <a:lnTo>
                    <a:pt x="6350" y="1717675"/>
                  </a:lnTo>
                  <a:cubicBezTo>
                    <a:pt x="2794" y="1717675"/>
                    <a:pt x="0" y="1714881"/>
                    <a:pt x="0" y="171132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711325"/>
                  </a:lnTo>
                  <a:lnTo>
                    <a:pt x="6350" y="1711325"/>
                  </a:lnTo>
                  <a:lnTo>
                    <a:pt x="6350" y="1704975"/>
                  </a:lnTo>
                  <a:lnTo>
                    <a:pt x="657225" y="1704975"/>
                  </a:lnTo>
                  <a:lnTo>
                    <a:pt x="657225" y="1711325"/>
                  </a:lnTo>
                  <a:lnTo>
                    <a:pt x="650875" y="1711325"/>
                  </a:lnTo>
                  <a:lnTo>
                    <a:pt x="650875" y="6350"/>
                  </a:lnTo>
                  <a:lnTo>
                    <a:pt x="657225" y="6350"/>
                  </a:lnTo>
                  <a:lnTo>
                    <a:pt x="657225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17" name="AutoShape 17"/>
          <p:cNvSpPr/>
          <p:nvPr/>
        </p:nvSpPr>
        <p:spPr>
          <a:xfrm rot="9599">
            <a:off x="5450672" y="4090988"/>
            <a:ext cx="6822307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10799">
            <a:off x="5450668" y="5368528"/>
            <a:ext cx="6822314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9599">
            <a:off x="5450672" y="6650832"/>
            <a:ext cx="6822307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11999">
            <a:off x="5450664" y="7927184"/>
            <a:ext cx="6822322" cy="0"/>
          </a:xfrm>
          <a:prstGeom prst="line">
            <a:avLst/>
          </a:prstGeom>
          <a:ln w="952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38850" y="3202782"/>
            <a:ext cx="497682" cy="89296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063240" y="7743828"/>
            <a:ext cx="2217517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"/>
              </a:rPr>
              <a:t>Límite legal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48179" y="6441285"/>
            <a:ext cx="329551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"/>
              </a:rPr>
              <a:t>Mínimo aceptable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49126" y="5139215"/>
            <a:ext cx="83826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"/>
              </a:rPr>
              <a:t>Meta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16448" y="3862865"/>
            <a:ext cx="197094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"/>
              </a:rPr>
              <a:t>Benchmark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06690" y="8239602"/>
            <a:ext cx="40074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67">
                <a:solidFill>
                  <a:srgbClr val="000000"/>
                </a:solidFill>
                <a:latin typeface="Montserrat"/>
              </a:rPr>
              <a:t>DELINCUENCIA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06689" y="6968015"/>
            <a:ext cx="349860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67">
                <a:solidFill>
                  <a:srgbClr val="000000"/>
                </a:solidFill>
                <a:latin typeface="Montserrat"/>
              </a:rPr>
              <a:t>DEFICIENCIA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06689" y="4384358"/>
            <a:ext cx="307104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67">
                <a:solidFill>
                  <a:srgbClr val="000000"/>
                </a:solidFill>
                <a:latin typeface="Montserrat"/>
              </a:rPr>
              <a:t>EFICIENCIA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06690" y="5663088"/>
            <a:ext cx="40074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67">
                <a:solidFill>
                  <a:srgbClr val="000000"/>
                </a:solidFill>
                <a:latin typeface="Montserrat"/>
              </a:rPr>
              <a:t>INSUFICIENCIA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06690" y="3229453"/>
            <a:ext cx="37301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67">
                <a:solidFill>
                  <a:srgbClr val="000000"/>
                </a:solidFill>
                <a:latin typeface="Montserrat"/>
              </a:rPr>
              <a:t>EXCELENCIA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La Evaluación de las Capacidades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740" y="2524125"/>
            <a:ext cx="15590520" cy="671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definen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medida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persona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capaz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realizar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especificas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desarrollando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conocimientos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habilidades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comportamientos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348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Selección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buscan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requisitos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mínimos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necesarios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las personas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emprenden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proceso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aprendizaje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llevar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dominar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prepararse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asumir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nuevos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348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Algunas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requieren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actualizaciones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porque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tecnología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o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normas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cambian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muy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importante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mantener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vigentes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Las personas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quieren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crecer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prosperar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aumento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sus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camino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del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progreso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tarea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del Jefe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definir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medida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la persona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acordar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acciones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incrementar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esas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348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3480"/>
              </a:lnSpc>
              <a:buFont typeface="Arial"/>
              <a:buChar char="•"/>
            </a:pP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Cada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año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haber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avance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Las Capacidades tienen diferentes GRADOS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740" y="2162810"/>
            <a:ext cx="15590520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764" lvl="1" indent="-514350" algn="l">
              <a:lnSpc>
                <a:spcPts val="3190"/>
              </a:lnSpc>
              <a:buFont typeface="+mj-lt"/>
              <a:buAutoNum type="arabicPeriod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NOCIONES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La persona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tiene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idea general,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entender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propósito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práctica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necesita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mucha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ayuda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poder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entregar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resultado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básicas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con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supervisión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estrecha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3190"/>
              </a:lnSpc>
              <a:buFont typeface="+mj-lt"/>
              <a:buAutoNum type="arabicPeriod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CONOCIMIENTO BÁSICO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La persona ha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aprendido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conceptos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fundamentales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capaz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rutinarias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cuando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presentan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casos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diferentes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requiere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supervisión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apoyo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3190"/>
              </a:lnSpc>
              <a:buFont typeface="+mj-lt"/>
              <a:buAutoNum type="arabicPeriod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CAPACIDAD SUFICIENTE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La persona ha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acumulado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experiencia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capaz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realizar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de resolver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mayoría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problemas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ocasionalmente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pedirá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consejo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ayuda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3190"/>
              </a:lnSpc>
              <a:buFont typeface="+mj-lt"/>
              <a:buAutoNum type="arabicPeriod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DOMINIO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La persona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capaz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realizar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manera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sobresaliente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resolver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problemas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complejos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diferentes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entornos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mejoras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procesos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capaz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enseñar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otros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3190"/>
              </a:lnSpc>
              <a:buFont typeface="+mj-lt"/>
              <a:buAutoNum type="arabicPeriod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LIDER EXPERTO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La persona es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referente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investiga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aporta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conocimiento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mejoras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significativas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aportaciones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dentro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fuera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organización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disciplina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99993" y="6178787"/>
            <a:ext cx="3114041" cy="31654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035666"/>
            <a:ext cx="15590520" cy="396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857"/>
              </a:lnSpc>
              <a:buFont typeface="Arial"/>
              <a:buChar char="•"/>
            </a:pP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ESPECÍFICAS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definen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puesto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desempeñar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normalmente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determinan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Descripción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Puesto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definición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Procesos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Sistemas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Un auxiliar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valioso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ser www.onetonline.org </a:t>
            </a:r>
          </a:p>
          <a:p>
            <a:pPr marL="524828" lvl="1" indent="-262414" algn="l">
              <a:lnSpc>
                <a:spcPts val="3857"/>
              </a:lnSpc>
              <a:buFont typeface="Arial"/>
              <a:buChar char="•"/>
            </a:pP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GENERALES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Son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comunes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varios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puestos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naturaleza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Manejo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Office,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Manejo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Personal,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Inglés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…</a:t>
            </a:r>
          </a:p>
          <a:p>
            <a:pPr marL="524828" lvl="1" indent="-262414" algn="l">
              <a:lnSpc>
                <a:spcPts val="3857"/>
              </a:lnSpc>
              <a:buFont typeface="Arial"/>
              <a:buChar char="•"/>
            </a:pP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Comportamientos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CLAVE.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Son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cualidades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conducta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resultan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fundamentales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particular. Por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ejemplo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para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Chofer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Ejecutivo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pueden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ser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fundamentales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Responsabilidad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Puntualidad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Discreción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Cada puesto es diferente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882" b="882"/>
          <a:stretch>
            <a:fillRect/>
          </a:stretch>
        </p:blipFill>
        <p:spPr>
          <a:xfrm>
            <a:off x="78518" y="2245032"/>
            <a:ext cx="17489578" cy="72031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Ejemplo de Perfil de Capacidades Específicas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8819" y="2077676"/>
            <a:ext cx="17485470" cy="74777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Ejemplo de Perfil de Capacidades Generales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147515"/>
            <a:ext cx="15590520" cy="484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77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conducta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las personas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tiene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patrones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más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estables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bajo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diferentes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circunstancias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PUEDE CAMBIAR!!</a:t>
            </a:r>
          </a:p>
          <a:p>
            <a:pPr marL="524828" lvl="1" indent="-262414" algn="l">
              <a:lnSpc>
                <a:spcPts val="377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Capacidades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tienen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base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estable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no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pierden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fácilmente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persona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cambiar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actitud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completamente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77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El LIDERAZGO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tiene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tarea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fundamental de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mantener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motivación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entusiasmo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reforzar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desarrollar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conductas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positivas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77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Las personas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mantienen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siempre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responsabilidad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decidir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comportamiento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enfrentar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sus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consecuencias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770"/>
              </a:lnSpc>
              <a:buFont typeface="Arial"/>
              <a:buChar char="•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Debemos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mantenernos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atentos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al 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COMPORTAMIENTO OBSERVABLE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no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debemos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juicios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“a priori”.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15069" y="6670986"/>
            <a:ext cx="3243499" cy="28340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Manejo del Comportamiento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8376" y="-70758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73" b="6666"/>
          <a:stretch>
            <a:fillRect/>
          </a:stretch>
        </p:blipFill>
        <p:spPr>
          <a:xfrm>
            <a:off x="1872352" y="-70758"/>
            <a:ext cx="14838574" cy="1039467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057214" y="6581985"/>
            <a:ext cx="2445235" cy="1059642"/>
            <a:chOff x="0" y="0"/>
            <a:chExt cx="3260314" cy="141285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196844" cy="1349248"/>
            </a:xfrm>
            <a:custGeom>
              <a:avLst/>
              <a:gdLst/>
              <a:ahLst/>
              <a:cxnLst/>
              <a:rect l="l" t="t" r="r" b="b"/>
              <a:pathLst>
                <a:path w="3196844" h="1349248">
                  <a:moveTo>
                    <a:pt x="0" y="674624"/>
                  </a:moveTo>
                  <a:cubicBezTo>
                    <a:pt x="0" y="302006"/>
                    <a:pt x="715645" y="0"/>
                    <a:pt x="1598422" y="0"/>
                  </a:cubicBezTo>
                  <a:cubicBezTo>
                    <a:pt x="2481199" y="0"/>
                    <a:pt x="3196844" y="302006"/>
                    <a:pt x="3196844" y="674624"/>
                  </a:cubicBezTo>
                  <a:cubicBezTo>
                    <a:pt x="3196844" y="1047242"/>
                    <a:pt x="2481199" y="1349248"/>
                    <a:pt x="1598422" y="1349248"/>
                  </a:cubicBezTo>
                  <a:cubicBezTo>
                    <a:pt x="715645" y="1349248"/>
                    <a:pt x="0" y="1047242"/>
                    <a:pt x="0" y="6746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60344" cy="1412875"/>
            </a:xfrm>
            <a:custGeom>
              <a:avLst/>
              <a:gdLst/>
              <a:ahLst/>
              <a:cxnLst/>
              <a:rect l="l" t="t" r="r" b="b"/>
              <a:pathLst>
                <a:path w="3260344" h="1412875">
                  <a:moveTo>
                    <a:pt x="0" y="706374"/>
                  </a:moveTo>
                  <a:cubicBezTo>
                    <a:pt x="0" y="298196"/>
                    <a:pt x="756793" y="0"/>
                    <a:pt x="1630172" y="0"/>
                  </a:cubicBezTo>
                  <a:cubicBezTo>
                    <a:pt x="2503551" y="0"/>
                    <a:pt x="3260344" y="298196"/>
                    <a:pt x="3260344" y="706374"/>
                  </a:cubicBezTo>
                  <a:lnTo>
                    <a:pt x="3228594" y="706374"/>
                  </a:lnTo>
                  <a:lnTo>
                    <a:pt x="3260344" y="706374"/>
                  </a:lnTo>
                  <a:cubicBezTo>
                    <a:pt x="3260344" y="1114679"/>
                    <a:pt x="2503551" y="1412748"/>
                    <a:pt x="1630172" y="1412748"/>
                  </a:cubicBezTo>
                  <a:lnTo>
                    <a:pt x="1630172" y="1380998"/>
                  </a:lnTo>
                  <a:lnTo>
                    <a:pt x="1630172" y="1412748"/>
                  </a:lnTo>
                  <a:cubicBezTo>
                    <a:pt x="756793" y="1412875"/>
                    <a:pt x="0" y="1114679"/>
                    <a:pt x="0" y="706374"/>
                  </a:cubicBezTo>
                  <a:lnTo>
                    <a:pt x="31750" y="706374"/>
                  </a:lnTo>
                  <a:lnTo>
                    <a:pt x="63500" y="706374"/>
                  </a:lnTo>
                  <a:lnTo>
                    <a:pt x="31750" y="706374"/>
                  </a:lnTo>
                  <a:lnTo>
                    <a:pt x="0" y="706374"/>
                  </a:lnTo>
                  <a:moveTo>
                    <a:pt x="63500" y="706374"/>
                  </a:moveTo>
                  <a:cubicBezTo>
                    <a:pt x="63500" y="723900"/>
                    <a:pt x="49276" y="738124"/>
                    <a:pt x="31750" y="738124"/>
                  </a:cubicBezTo>
                  <a:cubicBezTo>
                    <a:pt x="14224" y="738124"/>
                    <a:pt x="0" y="723900"/>
                    <a:pt x="0" y="706374"/>
                  </a:cubicBezTo>
                  <a:cubicBezTo>
                    <a:pt x="0" y="688848"/>
                    <a:pt x="14224" y="674624"/>
                    <a:pt x="31750" y="674624"/>
                  </a:cubicBezTo>
                  <a:cubicBezTo>
                    <a:pt x="49276" y="674624"/>
                    <a:pt x="63500" y="688848"/>
                    <a:pt x="63500" y="706374"/>
                  </a:cubicBezTo>
                  <a:cubicBezTo>
                    <a:pt x="63500" y="1043305"/>
                    <a:pt x="737997" y="1349248"/>
                    <a:pt x="1630172" y="1349248"/>
                  </a:cubicBezTo>
                  <a:cubicBezTo>
                    <a:pt x="2522347" y="1349248"/>
                    <a:pt x="3196844" y="1043432"/>
                    <a:pt x="3196844" y="706374"/>
                  </a:cubicBezTo>
                  <a:cubicBezTo>
                    <a:pt x="3196844" y="369316"/>
                    <a:pt x="2522347" y="63500"/>
                    <a:pt x="1630172" y="63500"/>
                  </a:cubicBezTo>
                  <a:lnTo>
                    <a:pt x="1630172" y="31750"/>
                  </a:lnTo>
                  <a:lnTo>
                    <a:pt x="1630172" y="63500"/>
                  </a:lnTo>
                  <a:cubicBezTo>
                    <a:pt x="737997" y="63500"/>
                    <a:pt x="63500" y="369443"/>
                    <a:pt x="63500" y="70637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260314" cy="141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HÁBITOS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86783" y="3932228"/>
            <a:ext cx="2685069" cy="1099551"/>
            <a:chOff x="0" y="0"/>
            <a:chExt cx="3580092" cy="1466068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3516630" cy="1402588"/>
            </a:xfrm>
            <a:custGeom>
              <a:avLst/>
              <a:gdLst/>
              <a:ahLst/>
              <a:cxnLst/>
              <a:rect l="l" t="t" r="r" b="b"/>
              <a:pathLst>
                <a:path w="3516630" h="1402588">
                  <a:moveTo>
                    <a:pt x="0" y="701294"/>
                  </a:moveTo>
                  <a:cubicBezTo>
                    <a:pt x="0" y="313944"/>
                    <a:pt x="787273" y="0"/>
                    <a:pt x="1758315" y="0"/>
                  </a:cubicBezTo>
                  <a:cubicBezTo>
                    <a:pt x="2729357" y="0"/>
                    <a:pt x="3516630" y="313944"/>
                    <a:pt x="3516630" y="701294"/>
                  </a:cubicBezTo>
                  <a:cubicBezTo>
                    <a:pt x="3516630" y="1088644"/>
                    <a:pt x="2729357" y="1402588"/>
                    <a:pt x="1758315" y="1402588"/>
                  </a:cubicBezTo>
                  <a:cubicBezTo>
                    <a:pt x="787273" y="1402588"/>
                    <a:pt x="0" y="1088644"/>
                    <a:pt x="0" y="7012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580130" cy="1466088"/>
            </a:xfrm>
            <a:custGeom>
              <a:avLst/>
              <a:gdLst/>
              <a:ahLst/>
              <a:cxnLst/>
              <a:rect l="l" t="t" r="r" b="b"/>
              <a:pathLst>
                <a:path w="3580130" h="1466088">
                  <a:moveTo>
                    <a:pt x="0" y="733044"/>
                  </a:moveTo>
                  <a:cubicBezTo>
                    <a:pt x="0" y="309372"/>
                    <a:pt x="829945" y="0"/>
                    <a:pt x="1790065" y="0"/>
                  </a:cubicBezTo>
                  <a:cubicBezTo>
                    <a:pt x="2750185" y="0"/>
                    <a:pt x="3580130" y="309372"/>
                    <a:pt x="3580130" y="733044"/>
                  </a:cubicBezTo>
                  <a:lnTo>
                    <a:pt x="3548380" y="733044"/>
                  </a:lnTo>
                  <a:lnTo>
                    <a:pt x="3580130" y="733044"/>
                  </a:lnTo>
                  <a:cubicBezTo>
                    <a:pt x="3580130" y="1156716"/>
                    <a:pt x="2750185" y="1466088"/>
                    <a:pt x="1790065" y="1466088"/>
                  </a:cubicBezTo>
                  <a:lnTo>
                    <a:pt x="1790065" y="1434338"/>
                  </a:lnTo>
                  <a:lnTo>
                    <a:pt x="1790065" y="1466088"/>
                  </a:lnTo>
                  <a:cubicBezTo>
                    <a:pt x="829945" y="1466088"/>
                    <a:pt x="0" y="1156589"/>
                    <a:pt x="0" y="733044"/>
                  </a:cubicBezTo>
                  <a:lnTo>
                    <a:pt x="31750" y="733044"/>
                  </a:lnTo>
                  <a:lnTo>
                    <a:pt x="63500" y="733044"/>
                  </a:lnTo>
                  <a:lnTo>
                    <a:pt x="31750" y="733044"/>
                  </a:lnTo>
                  <a:lnTo>
                    <a:pt x="0" y="733044"/>
                  </a:lnTo>
                  <a:moveTo>
                    <a:pt x="63500" y="733044"/>
                  </a:moveTo>
                  <a:cubicBezTo>
                    <a:pt x="63500" y="750570"/>
                    <a:pt x="49276" y="764794"/>
                    <a:pt x="31750" y="764794"/>
                  </a:cubicBezTo>
                  <a:cubicBezTo>
                    <a:pt x="14224" y="764794"/>
                    <a:pt x="0" y="750570"/>
                    <a:pt x="0" y="733044"/>
                  </a:cubicBezTo>
                  <a:cubicBezTo>
                    <a:pt x="0" y="715518"/>
                    <a:pt x="14224" y="701294"/>
                    <a:pt x="31750" y="701294"/>
                  </a:cubicBezTo>
                  <a:cubicBezTo>
                    <a:pt x="49276" y="701294"/>
                    <a:pt x="63500" y="715518"/>
                    <a:pt x="63500" y="733044"/>
                  </a:cubicBezTo>
                  <a:cubicBezTo>
                    <a:pt x="63500" y="1084072"/>
                    <a:pt x="807974" y="1402588"/>
                    <a:pt x="1790065" y="1402588"/>
                  </a:cubicBezTo>
                  <a:cubicBezTo>
                    <a:pt x="2772156" y="1402588"/>
                    <a:pt x="3516630" y="1084072"/>
                    <a:pt x="3516630" y="733044"/>
                  </a:cubicBezTo>
                  <a:cubicBezTo>
                    <a:pt x="3516630" y="382016"/>
                    <a:pt x="2772156" y="63500"/>
                    <a:pt x="1790065" y="63500"/>
                  </a:cubicBezTo>
                  <a:lnTo>
                    <a:pt x="1790065" y="31750"/>
                  </a:lnTo>
                  <a:lnTo>
                    <a:pt x="1790065" y="63500"/>
                  </a:lnTo>
                  <a:cubicBezTo>
                    <a:pt x="807974" y="63500"/>
                    <a:pt x="63500" y="382016"/>
                    <a:pt x="63500" y="73304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580092" cy="146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EJEMPLOS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60108" y="4813545"/>
            <a:ext cx="2713147" cy="1052594"/>
            <a:chOff x="0" y="0"/>
            <a:chExt cx="3617530" cy="1403458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3553968" cy="1339850"/>
            </a:xfrm>
            <a:custGeom>
              <a:avLst/>
              <a:gdLst/>
              <a:ahLst/>
              <a:cxnLst/>
              <a:rect l="l" t="t" r="r" b="b"/>
              <a:pathLst>
                <a:path w="3553968" h="1339850">
                  <a:moveTo>
                    <a:pt x="0" y="669925"/>
                  </a:moveTo>
                  <a:cubicBezTo>
                    <a:pt x="0" y="299974"/>
                    <a:pt x="795655" y="0"/>
                    <a:pt x="1776984" y="0"/>
                  </a:cubicBezTo>
                  <a:cubicBezTo>
                    <a:pt x="2758313" y="0"/>
                    <a:pt x="3553968" y="299974"/>
                    <a:pt x="3553968" y="669925"/>
                  </a:cubicBezTo>
                  <a:cubicBezTo>
                    <a:pt x="3553968" y="1039876"/>
                    <a:pt x="2758313" y="1339850"/>
                    <a:pt x="1776984" y="1339850"/>
                  </a:cubicBezTo>
                  <a:cubicBezTo>
                    <a:pt x="795655" y="1339850"/>
                    <a:pt x="0" y="1040003"/>
                    <a:pt x="0" y="6699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617468" cy="1403477"/>
            </a:xfrm>
            <a:custGeom>
              <a:avLst/>
              <a:gdLst/>
              <a:ahLst/>
              <a:cxnLst/>
              <a:rect l="l" t="t" r="r" b="b"/>
              <a:pathLst>
                <a:path w="3617468" h="1403477">
                  <a:moveTo>
                    <a:pt x="0" y="701675"/>
                  </a:moveTo>
                  <a:cubicBezTo>
                    <a:pt x="0" y="294767"/>
                    <a:pt x="839851" y="0"/>
                    <a:pt x="1808734" y="0"/>
                  </a:cubicBezTo>
                  <a:cubicBezTo>
                    <a:pt x="2777617" y="0"/>
                    <a:pt x="3617468" y="294767"/>
                    <a:pt x="3617468" y="701675"/>
                  </a:cubicBezTo>
                  <a:lnTo>
                    <a:pt x="3585718" y="701675"/>
                  </a:lnTo>
                  <a:lnTo>
                    <a:pt x="3617468" y="701675"/>
                  </a:lnTo>
                  <a:cubicBezTo>
                    <a:pt x="3617468" y="1108583"/>
                    <a:pt x="2777617" y="1403350"/>
                    <a:pt x="1808734" y="1403350"/>
                  </a:cubicBezTo>
                  <a:lnTo>
                    <a:pt x="1808734" y="1371600"/>
                  </a:lnTo>
                  <a:lnTo>
                    <a:pt x="1808734" y="1403350"/>
                  </a:lnTo>
                  <a:cubicBezTo>
                    <a:pt x="839851" y="1403477"/>
                    <a:pt x="0" y="1108583"/>
                    <a:pt x="0" y="701675"/>
                  </a:cubicBezTo>
                  <a:lnTo>
                    <a:pt x="31750" y="701675"/>
                  </a:lnTo>
                  <a:lnTo>
                    <a:pt x="63500" y="701675"/>
                  </a:lnTo>
                  <a:lnTo>
                    <a:pt x="31750" y="701675"/>
                  </a:lnTo>
                  <a:lnTo>
                    <a:pt x="0" y="701675"/>
                  </a:lnTo>
                  <a:moveTo>
                    <a:pt x="63500" y="701675"/>
                  </a:moveTo>
                  <a:cubicBezTo>
                    <a:pt x="63500" y="719201"/>
                    <a:pt x="49276" y="733425"/>
                    <a:pt x="31750" y="733425"/>
                  </a:cubicBezTo>
                  <a:cubicBezTo>
                    <a:pt x="14224" y="733425"/>
                    <a:pt x="0" y="719201"/>
                    <a:pt x="0" y="701675"/>
                  </a:cubicBezTo>
                  <a:cubicBezTo>
                    <a:pt x="0" y="684149"/>
                    <a:pt x="14224" y="669925"/>
                    <a:pt x="31750" y="669925"/>
                  </a:cubicBezTo>
                  <a:cubicBezTo>
                    <a:pt x="49276" y="669925"/>
                    <a:pt x="63500" y="684149"/>
                    <a:pt x="63500" y="701675"/>
                  </a:cubicBezTo>
                  <a:cubicBezTo>
                    <a:pt x="63500" y="1034796"/>
                    <a:pt x="814832" y="1339850"/>
                    <a:pt x="1808734" y="1339850"/>
                  </a:cubicBezTo>
                  <a:cubicBezTo>
                    <a:pt x="2802636" y="1339850"/>
                    <a:pt x="3553968" y="1034796"/>
                    <a:pt x="3553968" y="701675"/>
                  </a:cubicBezTo>
                  <a:cubicBezTo>
                    <a:pt x="3553968" y="368554"/>
                    <a:pt x="2802636" y="63500"/>
                    <a:pt x="1808734" y="63500"/>
                  </a:cubicBezTo>
                  <a:lnTo>
                    <a:pt x="1808734" y="31750"/>
                  </a:lnTo>
                  <a:lnTo>
                    <a:pt x="1808734" y="63500"/>
                  </a:lnTo>
                  <a:cubicBezTo>
                    <a:pt x="814832" y="63500"/>
                    <a:pt x="63500" y="368554"/>
                    <a:pt x="63500" y="701675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617530" cy="1403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MOTIVACIÓN 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08732" y="5567810"/>
            <a:ext cx="2714169" cy="1099551"/>
            <a:chOff x="0" y="0"/>
            <a:chExt cx="3618892" cy="1466068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3555365" cy="1402588"/>
            </a:xfrm>
            <a:custGeom>
              <a:avLst/>
              <a:gdLst/>
              <a:ahLst/>
              <a:cxnLst/>
              <a:rect l="l" t="t" r="r" b="b"/>
              <a:pathLst>
                <a:path w="3555365" h="1402588">
                  <a:moveTo>
                    <a:pt x="0" y="701294"/>
                  </a:moveTo>
                  <a:cubicBezTo>
                    <a:pt x="0" y="313944"/>
                    <a:pt x="795909" y="0"/>
                    <a:pt x="1777746" y="0"/>
                  </a:cubicBezTo>
                  <a:cubicBezTo>
                    <a:pt x="2759583" y="0"/>
                    <a:pt x="3555365" y="313944"/>
                    <a:pt x="3555365" y="701294"/>
                  </a:cubicBezTo>
                  <a:cubicBezTo>
                    <a:pt x="3555365" y="1088644"/>
                    <a:pt x="2759456" y="1402588"/>
                    <a:pt x="1777619" y="1402588"/>
                  </a:cubicBezTo>
                  <a:cubicBezTo>
                    <a:pt x="795782" y="1402588"/>
                    <a:pt x="0" y="1088644"/>
                    <a:pt x="0" y="7012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618865" cy="1466088"/>
            </a:xfrm>
            <a:custGeom>
              <a:avLst/>
              <a:gdLst/>
              <a:ahLst/>
              <a:cxnLst/>
              <a:rect l="l" t="t" r="r" b="b"/>
              <a:pathLst>
                <a:path w="3618865" h="1466088">
                  <a:moveTo>
                    <a:pt x="0" y="733044"/>
                  </a:moveTo>
                  <a:cubicBezTo>
                    <a:pt x="0" y="309245"/>
                    <a:pt x="838962" y="0"/>
                    <a:pt x="1809496" y="0"/>
                  </a:cubicBezTo>
                  <a:cubicBezTo>
                    <a:pt x="2780030" y="0"/>
                    <a:pt x="3618865" y="309245"/>
                    <a:pt x="3618865" y="733044"/>
                  </a:cubicBezTo>
                  <a:lnTo>
                    <a:pt x="3587115" y="733044"/>
                  </a:lnTo>
                  <a:lnTo>
                    <a:pt x="3618865" y="733044"/>
                  </a:lnTo>
                  <a:cubicBezTo>
                    <a:pt x="3618865" y="1156716"/>
                    <a:pt x="2779903" y="1466088"/>
                    <a:pt x="1809369" y="1466088"/>
                  </a:cubicBezTo>
                  <a:lnTo>
                    <a:pt x="1809369" y="1434338"/>
                  </a:lnTo>
                  <a:lnTo>
                    <a:pt x="1809369" y="1466088"/>
                  </a:lnTo>
                  <a:cubicBezTo>
                    <a:pt x="838962" y="1466088"/>
                    <a:pt x="0" y="1156716"/>
                    <a:pt x="0" y="733044"/>
                  </a:cubicBezTo>
                  <a:lnTo>
                    <a:pt x="31750" y="733044"/>
                  </a:lnTo>
                  <a:lnTo>
                    <a:pt x="63500" y="733044"/>
                  </a:lnTo>
                  <a:lnTo>
                    <a:pt x="31750" y="733044"/>
                  </a:lnTo>
                  <a:lnTo>
                    <a:pt x="0" y="733044"/>
                  </a:lnTo>
                  <a:moveTo>
                    <a:pt x="63500" y="733044"/>
                  </a:moveTo>
                  <a:cubicBezTo>
                    <a:pt x="63500" y="750570"/>
                    <a:pt x="49276" y="764794"/>
                    <a:pt x="31750" y="764794"/>
                  </a:cubicBezTo>
                  <a:cubicBezTo>
                    <a:pt x="14224" y="764794"/>
                    <a:pt x="0" y="750570"/>
                    <a:pt x="0" y="733044"/>
                  </a:cubicBezTo>
                  <a:cubicBezTo>
                    <a:pt x="0" y="715518"/>
                    <a:pt x="14224" y="701294"/>
                    <a:pt x="31750" y="701294"/>
                  </a:cubicBezTo>
                  <a:cubicBezTo>
                    <a:pt x="49276" y="701294"/>
                    <a:pt x="63500" y="715518"/>
                    <a:pt x="63500" y="733044"/>
                  </a:cubicBezTo>
                  <a:cubicBezTo>
                    <a:pt x="63500" y="1083945"/>
                    <a:pt x="816356" y="1402588"/>
                    <a:pt x="1809496" y="1402588"/>
                  </a:cubicBezTo>
                  <a:cubicBezTo>
                    <a:pt x="2802636" y="1402588"/>
                    <a:pt x="3555365" y="1083945"/>
                    <a:pt x="3555365" y="733044"/>
                  </a:cubicBezTo>
                  <a:cubicBezTo>
                    <a:pt x="3555365" y="382143"/>
                    <a:pt x="2802509" y="63500"/>
                    <a:pt x="1809496" y="63500"/>
                  </a:cubicBezTo>
                  <a:lnTo>
                    <a:pt x="1809496" y="31750"/>
                  </a:lnTo>
                  <a:lnTo>
                    <a:pt x="1809496" y="63500"/>
                  </a:lnTo>
                  <a:cubicBezTo>
                    <a:pt x="816356" y="63500"/>
                    <a:pt x="63500" y="382143"/>
                    <a:pt x="63500" y="73304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3618892" cy="146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HABILIDADES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64658" y="2947983"/>
            <a:ext cx="2460446" cy="991539"/>
            <a:chOff x="0" y="0"/>
            <a:chExt cx="3280594" cy="1322052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3217037" cy="1258570"/>
            </a:xfrm>
            <a:custGeom>
              <a:avLst/>
              <a:gdLst/>
              <a:ahLst/>
              <a:cxnLst/>
              <a:rect l="l" t="t" r="r" b="b"/>
              <a:pathLst>
                <a:path w="3217037" h="1258570">
                  <a:moveTo>
                    <a:pt x="0" y="629285"/>
                  </a:moveTo>
                  <a:cubicBezTo>
                    <a:pt x="0" y="281686"/>
                    <a:pt x="720217" y="0"/>
                    <a:pt x="1608582" y="0"/>
                  </a:cubicBezTo>
                  <a:cubicBezTo>
                    <a:pt x="2496947" y="0"/>
                    <a:pt x="3217037" y="281686"/>
                    <a:pt x="3217037" y="629285"/>
                  </a:cubicBezTo>
                  <a:cubicBezTo>
                    <a:pt x="3217037" y="976884"/>
                    <a:pt x="2496947" y="1258570"/>
                    <a:pt x="1608582" y="1258570"/>
                  </a:cubicBezTo>
                  <a:cubicBezTo>
                    <a:pt x="720217" y="1258570"/>
                    <a:pt x="0" y="976757"/>
                    <a:pt x="0" y="6292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280537" cy="1322070"/>
            </a:xfrm>
            <a:custGeom>
              <a:avLst/>
              <a:gdLst/>
              <a:ahLst/>
              <a:cxnLst/>
              <a:rect l="l" t="t" r="r" b="b"/>
              <a:pathLst>
                <a:path w="3280537" h="1322070">
                  <a:moveTo>
                    <a:pt x="0" y="661035"/>
                  </a:moveTo>
                  <a:cubicBezTo>
                    <a:pt x="0" y="276987"/>
                    <a:pt x="763397" y="0"/>
                    <a:pt x="1640332" y="0"/>
                  </a:cubicBezTo>
                  <a:cubicBezTo>
                    <a:pt x="2517267" y="0"/>
                    <a:pt x="3280537" y="276987"/>
                    <a:pt x="3280537" y="661035"/>
                  </a:cubicBezTo>
                  <a:lnTo>
                    <a:pt x="3248787" y="661035"/>
                  </a:lnTo>
                  <a:lnTo>
                    <a:pt x="3280537" y="661035"/>
                  </a:lnTo>
                  <a:cubicBezTo>
                    <a:pt x="3280537" y="1045083"/>
                    <a:pt x="2517140" y="1322070"/>
                    <a:pt x="1640205" y="1322070"/>
                  </a:cubicBezTo>
                  <a:lnTo>
                    <a:pt x="1640205" y="1290320"/>
                  </a:lnTo>
                  <a:lnTo>
                    <a:pt x="1640205" y="1322070"/>
                  </a:lnTo>
                  <a:cubicBezTo>
                    <a:pt x="763397" y="1322070"/>
                    <a:pt x="0" y="1045083"/>
                    <a:pt x="0" y="661035"/>
                  </a:cubicBezTo>
                  <a:lnTo>
                    <a:pt x="31750" y="661035"/>
                  </a:lnTo>
                  <a:lnTo>
                    <a:pt x="63500" y="661035"/>
                  </a:lnTo>
                  <a:lnTo>
                    <a:pt x="31750" y="661035"/>
                  </a:lnTo>
                  <a:lnTo>
                    <a:pt x="0" y="661035"/>
                  </a:lnTo>
                  <a:moveTo>
                    <a:pt x="63500" y="661035"/>
                  </a:moveTo>
                  <a:cubicBezTo>
                    <a:pt x="63500" y="678561"/>
                    <a:pt x="49276" y="692785"/>
                    <a:pt x="31750" y="692785"/>
                  </a:cubicBezTo>
                  <a:cubicBezTo>
                    <a:pt x="14224" y="692785"/>
                    <a:pt x="0" y="678561"/>
                    <a:pt x="0" y="661035"/>
                  </a:cubicBezTo>
                  <a:cubicBezTo>
                    <a:pt x="0" y="643509"/>
                    <a:pt x="14224" y="629285"/>
                    <a:pt x="31750" y="629285"/>
                  </a:cubicBezTo>
                  <a:cubicBezTo>
                    <a:pt x="49276" y="629285"/>
                    <a:pt x="63500" y="643509"/>
                    <a:pt x="63500" y="661035"/>
                  </a:cubicBezTo>
                  <a:cubicBezTo>
                    <a:pt x="63500" y="972058"/>
                    <a:pt x="740410" y="1258570"/>
                    <a:pt x="1640332" y="1258570"/>
                  </a:cubicBezTo>
                  <a:cubicBezTo>
                    <a:pt x="2540254" y="1258570"/>
                    <a:pt x="3217037" y="972058"/>
                    <a:pt x="3217037" y="661035"/>
                  </a:cubicBezTo>
                  <a:cubicBezTo>
                    <a:pt x="3217037" y="350012"/>
                    <a:pt x="2540127" y="63500"/>
                    <a:pt x="1640332" y="63500"/>
                  </a:cubicBezTo>
                  <a:lnTo>
                    <a:pt x="1640332" y="31750"/>
                  </a:lnTo>
                  <a:lnTo>
                    <a:pt x="1640332" y="63500"/>
                  </a:lnTo>
                  <a:cubicBezTo>
                    <a:pt x="740410" y="63500"/>
                    <a:pt x="63500" y="350012"/>
                    <a:pt x="63500" y="661035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3280594" cy="1322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AMBIENTE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92870" y="5818514"/>
            <a:ext cx="3385792" cy="1005636"/>
            <a:chOff x="0" y="0"/>
            <a:chExt cx="4514390" cy="1340848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4450842" cy="1277366"/>
            </a:xfrm>
            <a:custGeom>
              <a:avLst/>
              <a:gdLst/>
              <a:ahLst/>
              <a:cxnLst/>
              <a:rect l="l" t="t" r="r" b="b"/>
              <a:pathLst>
                <a:path w="4450842" h="1277366">
                  <a:moveTo>
                    <a:pt x="0" y="638683"/>
                  </a:moveTo>
                  <a:cubicBezTo>
                    <a:pt x="0" y="286004"/>
                    <a:pt x="996315" y="0"/>
                    <a:pt x="2225421" y="0"/>
                  </a:cubicBezTo>
                  <a:cubicBezTo>
                    <a:pt x="3454527" y="0"/>
                    <a:pt x="4450842" y="286004"/>
                    <a:pt x="4450842" y="638683"/>
                  </a:cubicBezTo>
                  <a:cubicBezTo>
                    <a:pt x="4450842" y="991362"/>
                    <a:pt x="3454527" y="1277366"/>
                    <a:pt x="2225421" y="1277366"/>
                  </a:cubicBezTo>
                  <a:cubicBezTo>
                    <a:pt x="996315" y="1277366"/>
                    <a:pt x="0" y="991362"/>
                    <a:pt x="0" y="6386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4514342" cy="1340866"/>
            </a:xfrm>
            <a:custGeom>
              <a:avLst/>
              <a:gdLst/>
              <a:ahLst/>
              <a:cxnLst/>
              <a:rect l="l" t="t" r="r" b="b"/>
              <a:pathLst>
                <a:path w="4514342" h="1340866">
                  <a:moveTo>
                    <a:pt x="0" y="670433"/>
                  </a:moveTo>
                  <a:lnTo>
                    <a:pt x="31750" y="670433"/>
                  </a:lnTo>
                  <a:lnTo>
                    <a:pt x="0" y="670433"/>
                  </a:lnTo>
                  <a:cubicBezTo>
                    <a:pt x="0" y="278638"/>
                    <a:pt x="1047115" y="0"/>
                    <a:pt x="2257171" y="0"/>
                  </a:cubicBezTo>
                  <a:cubicBezTo>
                    <a:pt x="3467227" y="0"/>
                    <a:pt x="4514342" y="278638"/>
                    <a:pt x="4514342" y="670433"/>
                  </a:cubicBezTo>
                  <a:lnTo>
                    <a:pt x="4482592" y="670433"/>
                  </a:lnTo>
                  <a:lnTo>
                    <a:pt x="4514342" y="670433"/>
                  </a:lnTo>
                  <a:cubicBezTo>
                    <a:pt x="4514342" y="1062228"/>
                    <a:pt x="3467227" y="1340866"/>
                    <a:pt x="2257171" y="1340866"/>
                  </a:cubicBezTo>
                  <a:lnTo>
                    <a:pt x="2257171" y="1309116"/>
                  </a:lnTo>
                  <a:lnTo>
                    <a:pt x="2257171" y="1340866"/>
                  </a:lnTo>
                  <a:cubicBezTo>
                    <a:pt x="1047115" y="1340866"/>
                    <a:pt x="0" y="1062228"/>
                    <a:pt x="0" y="670433"/>
                  </a:cubicBezTo>
                  <a:lnTo>
                    <a:pt x="31750" y="670433"/>
                  </a:lnTo>
                  <a:lnTo>
                    <a:pt x="63500" y="670433"/>
                  </a:lnTo>
                  <a:lnTo>
                    <a:pt x="31750" y="670433"/>
                  </a:lnTo>
                  <a:lnTo>
                    <a:pt x="0" y="670433"/>
                  </a:lnTo>
                  <a:moveTo>
                    <a:pt x="63500" y="670433"/>
                  </a:moveTo>
                  <a:cubicBezTo>
                    <a:pt x="63500" y="687959"/>
                    <a:pt x="49276" y="702183"/>
                    <a:pt x="31750" y="702183"/>
                  </a:cubicBezTo>
                  <a:cubicBezTo>
                    <a:pt x="14224" y="702183"/>
                    <a:pt x="0" y="687959"/>
                    <a:pt x="0" y="670433"/>
                  </a:cubicBezTo>
                  <a:cubicBezTo>
                    <a:pt x="0" y="652907"/>
                    <a:pt x="14224" y="638683"/>
                    <a:pt x="31750" y="638683"/>
                  </a:cubicBezTo>
                  <a:cubicBezTo>
                    <a:pt x="49276" y="638683"/>
                    <a:pt x="63500" y="652907"/>
                    <a:pt x="63500" y="670433"/>
                  </a:cubicBezTo>
                  <a:cubicBezTo>
                    <a:pt x="63500" y="984123"/>
                    <a:pt x="1009142" y="1277366"/>
                    <a:pt x="2257171" y="1277366"/>
                  </a:cubicBezTo>
                  <a:cubicBezTo>
                    <a:pt x="3505200" y="1277366"/>
                    <a:pt x="4450842" y="984123"/>
                    <a:pt x="4450842" y="670433"/>
                  </a:cubicBezTo>
                  <a:cubicBezTo>
                    <a:pt x="4450842" y="356743"/>
                    <a:pt x="3505200" y="63500"/>
                    <a:pt x="2257171" y="63500"/>
                  </a:cubicBezTo>
                  <a:lnTo>
                    <a:pt x="2257171" y="31750"/>
                  </a:lnTo>
                  <a:lnTo>
                    <a:pt x="2257171" y="63500"/>
                  </a:lnTo>
                  <a:cubicBezTo>
                    <a:pt x="1009142" y="63500"/>
                    <a:pt x="63500" y="356743"/>
                    <a:pt x="63500" y="67043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4514390" cy="1340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CONOCIMIENTOS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50330" y="4028764"/>
            <a:ext cx="2475550" cy="1099551"/>
            <a:chOff x="0" y="0"/>
            <a:chExt cx="3300734" cy="1466068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3237230" cy="1402588"/>
            </a:xfrm>
            <a:custGeom>
              <a:avLst/>
              <a:gdLst/>
              <a:ahLst/>
              <a:cxnLst/>
              <a:rect l="l" t="t" r="r" b="b"/>
              <a:pathLst>
                <a:path w="3237230" h="1402588">
                  <a:moveTo>
                    <a:pt x="0" y="701294"/>
                  </a:moveTo>
                  <a:cubicBezTo>
                    <a:pt x="0" y="313944"/>
                    <a:pt x="724662" y="0"/>
                    <a:pt x="1618615" y="0"/>
                  </a:cubicBezTo>
                  <a:cubicBezTo>
                    <a:pt x="2512568" y="0"/>
                    <a:pt x="3237230" y="313944"/>
                    <a:pt x="3237230" y="701294"/>
                  </a:cubicBezTo>
                  <a:cubicBezTo>
                    <a:pt x="3237230" y="1088644"/>
                    <a:pt x="2512568" y="1402588"/>
                    <a:pt x="1618615" y="1402588"/>
                  </a:cubicBezTo>
                  <a:cubicBezTo>
                    <a:pt x="724662" y="1402588"/>
                    <a:pt x="0" y="1088644"/>
                    <a:pt x="0" y="7012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300730" cy="1466088"/>
            </a:xfrm>
            <a:custGeom>
              <a:avLst/>
              <a:gdLst/>
              <a:ahLst/>
              <a:cxnLst/>
              <a:rect l="l" t="t" r="r" b="b"/>
              <a:pathLst>
                <a:path w="3300730" h="1466088">
                  <a:moveTo>
                    <a:pt x="0" y="733044"/>
                  </a:moveTo>
                  <a:cubicBezTo>
                    <a:pt x="0" y="310388"/>
                    <a:pt x="765048" y="0"/>
                    <a:pt x="1650365" y="0"/>
                  </a:cubicBezTo>
                  <a:cubicBezTo>
                    <a:pt x="2535682" y="0"/>
                    <a:pt x="3300730" y="310388"/>
                    <a:pt x="3300730" y="733044"/>
                  </a:cubicBezTo>
                  <a:lnTo>
                    <a:pt x="3268980" y="733044"/>
                  </a:lnTo>
                  <a:lnTo>
                    <a:pt x="3300730" y="733044"/>
                  </a:lnTo>
                  <a:cubicBezTo>
                    <a:pt x="3300730" y="1155700"/>
                    <a:pt x="2535682" y="1466088"/>
                    <a:pt x="1650365" y="1466088"/>
                  </a:cubicBezTo>
                  <a:lnTo>
                    <a:pt x="1650365" y="1434338"/>
                  </a:lnTo>
                  <a:lnTo>
                    <a:pt x="1650365" y="1466088"/>
                  </a:lnTo>
                  <a:cubicBezTo>
                    <a:pt x="765048" y="1466088"/>
                    <a:pt x="0" y="1155700"/>
                    <a:pt x="0" y="733044"/>
                  </a:cubicBezTo>
                  <a:lnTo>
                    <a:pt x="31750" y="733044"/>
                  </a:lnTo>
                  <a:lnTo>
                    <a:pt x="63500" y="733044"/>
                  </a:lnTo>
                  <a:lnTo>
                    <a:pt x="31750" y="733044"/>
                  </a:lnTo>
                  <a:lnTo>
                    <a:pt x="0" y="733044"/>
                  </a:lnTo>
                  <a:moveTo>
                    <a:pt x="63500" y="733044"/>
                  </a:moveTo>
                  <a:cubicBezTo>
                    <a:pt x="63500" y="750570"/>
                    <a:pt x="49276" y="764794"/>
                    <a:pt x="31750" y="764794"/>
                  </a:cubicBezTo>
                  <a:cubicBezTo>
                    <a:pt x="14224" y="764794"/>
                    <a:pt x="0" y="750570"/>
                    <a:pt x="0" y="733044"/>
                  </a:cubicBezTo>
                  <a:cubicBezTo>
                    <a:pt x="0" y="715518"/>
                    <a:pt x="14224" y="701294"/>
                    <a:pt x="31750" y="701294"/>
                  </a:cubicBezTo>
                  <a:cubicBezTo>
                    <a:pt x="49276" y="701294"/>
                    <a:pt x="63500" y="715518"/>
                    <a:pt x="63500" y="733044"/>
                  </a:cubicBezTo>
                  <a:cubicBezTo>
                    <a:pt x="63500" y="1084961"/>
                    <a:pt x="747776" y="1402588"/>
                    <a:pt x="1650365" y="1402588"/>
                  </a:cubicBezTo>
                  <a:cubicBezTo>
                    <a:pt x="2552954" y="1402588"/>
                    <a:pt x="3237230" y="1084961"/>
                    <a:pt x="3237230" y="733044"/>
                  </a:cubicBezTo>
                  <a:cubicBezTo>
                    <a:pt x="3237230" y="381127"/>
                    <a:pt x="2552954" y="63500"/>
                    <a:pt x="1650365" y="63500"/>
                  </a:cubicBezTo>
                  <a:lnTo>
                    <a:pt x="1650365" y="31750"/>
                  </a:lnTo>
                  <a:lnTo>
                    <a:pt x="1650365" y="63500"/>
                  </a:lnTo>
                  <a:cubicBezTo>
                    <a:pt x="747776" y="63500"/>
                    <a:pt x="63500" y="381127"/>
                    <a:pt x="63500" y="73304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300734" cy="146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ACTITUDES 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039996" y="2940934"/>
            <a:ext cx="3078222" cy="1005636"/>
            <a:chOff x="0" y="0"/>
            <a:chExt cx="4104296" cy="1340848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4040759" cy="1277366"/>
            </a:xfrm>
            <a:custGeom>
              <a:avLst/>
              <a:gdLst/>
              <a:ahLst/>
              <a:cxnLst/>
              <a:rect l="l" t="t" r="r" b="b"/>
              <a:pathLst>
                <a:path w="4040759" h="1277366">
                  <a:moveTo>
                    <a:pt x="0" y="638683"/>
                  </a:moveTo>
                  <a:cubicBezTo>
                    <a:pt x="0" y="286004"/>
                    <a:pt x="904621" y="0"/>
                    <a:pt x="2020443" y="0"/>
                  </a:cubicBezTo>
                  <a:cubicBezTo>
                    <a:pt x="3136265" y="0"/>
                    <a:pt x="4040759" y="286004"/>
                    <a:pt x="4040759" y="638683"/>
                  </a:cubicBezTo>
                  <a:cubicBezTo>
                    <a:pt x="4040759" y="991362"/>
                    <a:pt x="3136138" y="1277366"/>
                    <a:pt x="2020316" y="1277366"/>
                  </a:cubicBezTo>
                  <a:cubicBezTo>
                    <a:pt x="904494" y="1277366"/>
                    <a:pt x="0" y="991362"/>
                    <a:pt x="0" y="6386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4104386" cy="1340866"/>
            </a:xfrm>
            <a:custGeom>
              <a:avLst/>
              <a:gdLst/>
              <a:ahLst/>
              <a:cxnLst/>
              <a:rect l="l" t="t" r="r" b="b"/>
              <a:pathLst>
                <a:path w="4104386" h="1340866">
                  <a:moveTo>
                    <a:pt x="0" y="670433"/>
                  </a:moveTo>
                  <a:lnTo>
                    <a:pt x="31750" y="670433"/>
                  </a:lnTo>
                  <a:lnTo>
                    <a:pt x="0" y="670433"/>
                  </a:lnTo>
                  <a:cubicBezTo>
                    <a:pt x="0" y="279273"/>
                    <a:pt x="953135" y="0"/>
                    <a:pt x="2052193" y="0"/>
                  </a:cubicBezTo>
                  <a:lnTo>
                    <a:pt x="2052193" y="31750"/>
                  </a:lnTo>
                  <a:lnTo>
                    <a:pt x="2052193" y="0"/>
                  </a:lnTo>
                  <a:cubicBezTo>
                    <a:pt x="3151251" y="0"/>
                    <a:pt x="4104386" y="279273"/>
                    <a:pt x="4104386" y="670433"/>
                  </a:cubicBezTo>
                  <a:lnTo>
                    <a:pt x="4072636" y="670433"/>
                  </a:lnTo>
                  <a:lnTo>
                    <a:pt x="4104386" y="670433"/>
                  </a:lnTo>
                  <a:cubicBezTo>
                    <a:pt x="4104386" y="1061593"/>
                    <a:pt x="3151251" y="1340866"/>
                    <a:pt x="2052193" y="1340866"/>
                  </a:cubicBezTo>
                  <a:lnTo>
                    <a:pt x="2052193" y="1309116"/>
                  </a:lnTo>
                  <a:lnTo>
                    <a:pt x="2052193" y="1340866"/>
                  </a:lnTo>
                  <a:cubicBezTo>
                    <a:pt x="953135" y="1340866"/>
                    <a:pt x="0" y="1061593"/>
                    <a:pt x="0" y="670433"/>
                  </a:cubicBezTo>
                  <a:lnTo>
                    <a:pt x="31750" y="670433"/>
                  </a:lnTo>
                  <a:lnTo>
                    <a:pt x="63500" y="670433"/>
                  </a:lnTo>
                  <a:lnTo>
                    <a:pt x="31750" y="670433"/>
                  </a:lnTo>
                  <a:lnTo>
                    <a:pt x="0" y="670433"/>
                  </a:lnTo>
                  <a:moveTo>
                    <a:pt x="63500" y="670433"/>
                  </a:moveTo>
                  <a:cubicBezTo>
                    <a:pt x="63500" y="687959"/>
                    <a:pt x="49276" y="702183"/>
                    <a:pt x="31750" y="702183"/>
                  </a:cubicBezTo>
                  <a:cubicBezTo>
                    <a:pt x="14224" y="702183"/>
                    <a:pt x="0" y="687959"/>
                    <a:pt x="0" y="670433"/>
                  </a:cubicBezTo>
                  <a:cubicBezTo>
                    <a:pt x="0" y="652907"/>
                    <a:pt x="14224" y="638683"/>
                    <a:pt x="31750" y="638683"/>
                  </a:cubicBezTo>
                  <a:cubicBezTo>
                    <a:pt x="49276" y="638683"/>
                    <a:pt x="63500" y="652907"/>
                    <a:pt x="63500" y="670433"/>
                  </a:cubicBezTo>
                  <a:cubicBezTo>
                    <a:pt x="63500" y="984758"/>
                    <a:pt x="919480" y="1277366"/>
                    <a:pt x="2052193" y="1277366"/>
                  </a:cubicBezTo>
                  <a:cubicBezTo>
                    <a:pt x="3184906" y="1277366"/>
                    <a:pt x="4040759" y="984758"/>
                    <a:pt x="4040759" y="670433"/>
                  </a:cubicBezTo>
                  <a:cubicBezTo>
                    <a:pt x="4040759" y="356108"/>
                    <a:pt x="3184779" y="63500"/>
                    <a:pt x="2052193" y="63500"/>
                  </a:cubicBezTo>
                  <a:lnTo>
                    <a:pt x="2052193" y="31750"/>
                  </a:lnTo>
                  <a:lnTo>
                    <a:pt x="2052193" y="63500"/>
                  </a:lnTo>
                  <a:cubicBezTo>
                    <a:pt x="919480" y="63500"/>
                    <a:pt x="63500" y="356108"/>
                    <a:pt x="63500" y="67043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4104296" cy="1340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SENTIMIENTOS  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122448" y="7921755"/>
            <a:ext cx="2089520" cy="1099551"/>
            <a:chOff x="0" y="0"/>
            <a:chExt cx="2786026" cy="1466068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2722499" cy="1402588"/>
            </a:xfrm>
            <a:custGeom>
              <a:avLst/>
              <a:gdLst/>
              <a:ahLst/>
              <a:cxnLst/>
              <a:rect l="l" t="t" r="r" b="b"/>
              <a:pathLst>
                <a:path w="2722499" h="1402588">
                  <a:moveTo>
                    <a:pt x="0" y="701294"/>
                  </a:moveTo>
                  <a:cubicBezTo>
                    <a:pt x="0" y="313944"/>
                    <a:pt x="609473" y="0"/>
                    <a:pt x="1361313" y="0"/>
                  </a:cubicBezTo>
                  <a:cubicBezTo>
                    <a:pt x="2113153" y="0"/>
                    <a:pt x="2722499" y="313944"/>
                    <a:pt x="2722499" y="701294"/>
                  </a:cubicBezTo>
                  <a:cubicBezTo>
                    <a:pt x="2722499" y="1088644"/>
                    <a:pt x="2113026" y="1402588"/>
                    <a:pt x="1361186" y="1402588"/>
                  </a:cubicBezTo>
                  <a:cubicBezTo>
                    <a:pt x="609346" y="1402588"/>
                    <a:pt x="0" y="1088644"/>
                    <a:pt x="0" y="7012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2785999" cy="1466088"/>
            </a:xfrm>
            <a:custGeom>
              <a:avLst/>
              <a:gdLst/>
              <a:ahLst/>
              <a:cxnLst/>
              <a:rect l="l" t="t" r="r" b="b"/>
              <a:pathLst>
                <a:path w="2785999" h="1466088">
                  <a:moveTo>
                    <a:pt x="0" y="733044"/>
                  </a:moveTo>
                  <a:cubicBezTo>
                    <a:pt x="0" y="312801"/>
                    <a:pt x="644779" y="0"/>
                    <a:pt x="1393063" y="0"/>
                  </a:cubicBezTo>
                  <a:cubicBezTo>
                    <a:pt x="2141347" y="0"/>
                    <a:pt x="2785999" y="312801"/>
                    <a:pt x="2785999" y="733044"/>
                  </a:cubicBezTo>
                  <a:lnTo>
                    <a:pt x="2754249" y="733044"/>
                  </a:lnTo>
                  <a:lnTo>
                    <a:pt x="2785999" y="733044"/>
                  </a:lnTo>
                  <a:cubicBezTo>
                    <a:pt x="2785999" y="1153287"/>
                    <a:pt x="2141220" y="1466088"/>
                    <a:pt x="1392936" y="1466088"/>
                  </a:cubicBezTo>
                  <a:lnTo>
                    <a:pt x="1392936" y="1434338"/>
                  </a:lnTo>
                  <a:lnTo>
                    <a:pt x="1392936" y="1466088"/>
                  </a:lnTo>
                  <a:cubicBezTo>
                    <a:pt x="644779" y="1466088"/>
                    <a:pt x="0" y="1153287"/>
                    <a:pt x="0" y="733044"/>
                  </a:cubicBezTo>
                  <a:lnTo>
                    <a:pt x="31750" y="733044"/>
                  </a:lnTo>
                  <a:lnTo>
                    <a:pt x="63500" y="733044"/>
                  </a:lnTo>
                  <a:lnTo>
                    <a:pt x="31750" y="733044"/>
                  </a:lnTo>
                  <a:lnTo>
                    <a:pt x="0" y="733044"/>
                  </a:lnTo>
                  <a:moveTo>
                    <a:pt x="63500" y="733044"/>
                  </a:moveTo>
                  <a:cubicBezTo>
                    <a:pt x="63500" y="750570"/>
                    <a:pt x="49276" y="764794"/>
                    <a:pt x="31750" y="764794"/>
                  </a:cubicBezTo>
                  <a:cubicBezTo>
                    <a:pt x="14224" y="764794"/>
                    <a:pt x="0" y="750570"/>
                    <a:pt x="0" y="733044"/>
                  </a:cubicBezTo>
                  <a:cubicBezTo>
                    <a:pt x="0" y="715518"/>
                    <a:pt x="14224" y="701294"/>
                    <a:pt x="31750" y="701294"/>
                  </a:cubicBezTo>
                  <a:cubicBezTo>
                    <a:pt x="49276" y="701294"/>
                    <a:pt x="63500" y="715518"/>
                    <a:pt x="63500" y="733044"/>
                  </a:cubicBezTo>
                  <a:cubicBezTo>
                    <a:pt x="63500" y="1087374"/>
                    <a:pt x="637667" y="1402588"/>
                    <a:pt x="1393063" y="1402588"/>
                  </a:cubicBezTo>
                  <a:cubicBezTo>
                    <a:pt x="2148459" y="1402588"/>
                    <a:pt x="2722499" y="1087374"/>
                    <a:pt x="2722499" y="733044"/>
                  </a:cubicBezTo>
                  <a:cubicBezTo>
                    <a:pt x="2722499" y="378714"/>
                    <a:pt x="2148332" y="63500"/>
                    <a:pt x="1393063" y="63500"/>
                  </a:cubicBezTo>
                  <a:lnTo>
                    <a:pt x="1393063" y="31750"/>
                  </a:lnTo>
                  <a:lnTo>
                    <a:pt x="1393063" y="63500"/>
                  </a:lnTo>
                  <a:cubicBezTo>
                    <a:pt x="637667" y="63500"/>
                    <a:pt x="63500" y="378714"/>
                    <a:pt x="63500" y="73304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2786026" cy="1466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VALORES 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267828" y="6995460"/>
            <a:ext cx="2435874" cy="1019733"/>
            <a:chOff x="0" y="0"/>
            <a:chExt cx="3247832" cy="1359644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3184271" cy="1296162"/>
            </a:xfrm>
            <a:custGeom>
              <a:avLst/>
              <a:gdLst/>
              <a:ahLst/>
              <a:cxnLst/>
              <a:rect l="l" t="t" r="r" b="b"/>
              <a:pathLst>
                <a:path w="3184271" h="1296162">
                  <a:moveTo>
                    <a:pt x="0" y="648081"/>
                  </a:moveTo>
                  <a:cubicBezTo>
                    <a:pt x="0" y="290195"/>
                    <a:pt x="712851" y="0"/>
                    <a:pt x="1592199" y="0"/>
                  </a:cubicBezTo>
                  <a:cubicBezTo>
                    <a:pt x="2471547" y="0"/>
                    <a:pt x="3184271" y="290195"/>
                    <a:pt x="3184271" y="648081"/>
                  </a:cubicBezTo>
                  <a:cubicBezTo>
                    <a:pt x="3184271" y="1005967"/>
                    <a:pt x="2471420" y="1296162"/>
                    <a:pt x="1592072" y="1296162"/>
                  </a:cubicBezTo>
                  <a:cubicBezTo>
                    <a:pt x="712724" y="1296162"/>
                    <a:pt x="0" y="1005967"/>
                    <a:pt x="0" y="6480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3247771" cy="1359662"/>
            </a:xfrm>
            <a:custGeom>
              <a:avLst/>
              <a:gdLst/>
              <a:ahLst/>
              <a:cxnLst/>
              <a:rect l="l" t="t" r="r" b="b"/>
              <a:pathLst>
                <a:path w="3247771" h="1359662">
                  <a:moveTo>
                    <a:pt x="0" y="679831"/>
                  </a:moveTo>
                  <a:cubicBezTo>
                    <a:pt x="0" y="285877"/>
                    <a:pt x="755015" y="0"/>
                    <a:pt x="1623949" y="0"/>
                  </a:cubicBezTo>
                  <a:cubicBezTo>
                    <a:pt x="2492883" y="0"/>
                    <a:pt x="3247771" y="285877"/>
                    <a:pt x="3247771" y="679831"/>
                  </a:cubicBezTo>
                  <a:lnTo>
                    <a:pt x="3216021" y="679831"/>
                  </a:lnTo>
                  <a:lnTo>
                    <a:pt x="3247771" y="679831"/>
                  </a:lnTo>
                  <a:cubicBezTo>
                    <a:pt x="3247771" y="1073785"/>
                    <a:pt x="2492756" y="1359662"/>
                    <a:pt x="1623822" y="1359662"/>
                  </a:cubicBezTo>
                  <a:lnTo>
                    <a:pt x="1623822" y="1327912"/>
                  </a:lnTo>
                  <a:lnTo>
                    <a:pt x="1623822" y="1359662"/>
                  </a:lnTo>
                  <a:cubicBezTo>
                    <a:pt x="755015" y="1359662"/>
                    <a:pt x="0" y="1073785"/>
                    <a:pt x="0" y="679831"/>
                  </a:cubicBezTo>
                  <a:lnTo>
                    <a:pt x="31750" y="679831"/>
                  </a:lnTo>
                  <a:lnTo>
                    <a:pt x="63500" y="679831"/>
                  </a:lnTo>
                  <a:lnTo>
                    <a:pt x="31750" y="679831"/>
                  </a:lnTo>
                  <a:lnTo>
                    <a:pt x="0" y="679831"/>
                  </a:lnTo>
                  <a:moveTo>
                    <a:pt x="63500" y="679831"/>
                  </a:moveTo>
                  <a:cubicBezTo>
                    <a:pt x="63500" y="697357"/>
                    <a:pt x="49276" y="711581"/>
                    <a:pt x="31750" y="711581"/>
                  </a:cubicBezTo>
                  <a:cubicBezTo>
                    <a:pt x="14224" y="711581"/>
                    <a:pt x="0" y="697357"/>
                    <a:pt x="0" y="679831"/>
                  </a:cubicBezTo>
                  <a:cubicBezTo>
                    <a:pt x="0" y="662305"/>
                    <a:pt x="14224" y="648081"/>
                    <a:pt x="31750" y="648081"/>
                  </a:cubicBezTo>
                  <a:cubicBezTo>
                    <a:pt x="49276" y="648081"/>
                    <a:pt x="63500" y="662305"/>
                    <a:pt x="63500" y="679831"/>
                  </a:cubicBezTo>
                  <a:cubicBezTo>
                    <a:pt x="63500" y="1001649"/>
                    <a:pt x="734187" y="1296162"/>
                    <a:pt x="1623949" y="1296162"/>
                  </a:cubicBezTo>
                  <a:cubicBezTo>
                    <a:pt x="2513711" y="1296162"/>
                    <a:pt x="3184271" y="1001649"/>
                    <a:pt x="3184271" y="679831"/>
                  </a:cubicBezTo>
                  <a:cubicBezTo>
                    <a:pt x="3184271" y="358013"/>
                    <a:pt x="2513711" y="63500"/>
                    <a:pt x="1623949" y="63500"/>
                  </a:cubicBezTo>
                  <a:lnTo>
                    <a:pt x="1623949" y="31750"/>
                  </a:lnTo>
                  <a:lnTo>
                    <a:pt x="1623949" y="63500"/>
                  </a:lnTo>
                  <a:cubicBezTo>
                    <a:pt x="734187" y="63500"/>
                    <a:pt x="63500" y="358013"/>
                    <a:pt x="63500" y="67983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3247832" cy="135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CREENCIAS  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249924" y="977454"/>
            <a:ext cx="3810481" cy="1315575"/>
            <a:chOff x="0" y="0"/>
            <a:chExt cx="5080642" cy="175410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5017135" cy="1690624"/>
            </a:xfrm>
            <a:custGeom>
              <a:avLst/>
              <a:gdLst/>
              <a:ahLst/>
              <a:cxnLst/>
              <a:rect l="l" t="t" r="r" b="b"/>
              <a:pathLst>
                <a:path w="5017135" h="1690624">
                  <a:moveTo>
                    <a:pt x="0" y="845312"/>
                  </a:moveTo>
                  <a:cubicBezTo>
                    <a:pt x="0" y="378460"/>
                    <a:pt x="1123188" y="0"/>
                    <a:pt x="2508631" y="0"/>
                  </a:cubicBezTo>
                  <a:cubicBezTo>
                    <a:pt x="3894074" y="0"/>
                    <a:pt x="5017135" y="378460"/>
                    <a:pt x="5017135" y="845312"/>
                  </a:cubicBezTo>
                  <a:cubicBezTo>
                    <a:pt x="5017135" y="1312164"/>
                    <a:pt x="3893947" y="1690624"/>
                    <a:pt x="2508504" y="1690624"/>
                  </a:cubicBezTo>
                  <a:cubicBezTo>
                    <a:pt x="1123061" y="1690624"/>
                    <a:pt x="0" y="1312164"/>
                    <a:pt x="0" y="8453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5080635" cy="1754124"/>
            </a:xfrm>
            <a:custGeom>
              <a:avLst/>
              <a:gdLst/>
              <a:ahLst/>
              <a:cxnLst/>
              <a:rect l="l" t="t" r="r" b="b"/>
              <a:pathLst>
                <a:path w="5080635" h="1754124">
                  <a:moveTo>
                    <a:pt x="0" y="877062"/>
                  </a:moveTo>
                  <a:lnTo>
                    <a:pt x="31750" y="877062"/>
                  </a:lnTo>
                  <a:lnTo>
                    <a:pt x="0" y="877062"/>
                  </a:lnTo>
                  <a:cubicBezTo>
                    <a:pt x="0" y="372364"/>
                    <a:pt x="1170178" y="0"/>
                    <a:pt x="2540381" y="0"/>
                  </a:cubicBezTo>
                  <a:cubicBezTo>
                    <a:pt x="3910584" y="0"/>
                    <a:pt x="5080635" y="372364"/>
                    <a:pt x="5080635" y="877062"/>
                  </a:cubicBezTo>
                  <a:lnTo>
                    <a:pt x="5048885" y="877062"/>
                  </a:lnTo>
                  <a:lnTo>
                    <a:pt x="5080635" y="877062"/>
                  </a:lnTo>
                  <a:cubicBezTo>
                    <a:pt x="5080635" y="1381760"/>
                    <a:pt x="3910457" y="1754124"/>
                    <a:pt x="2540254" y="1754124"/>
                  </a:cubicBezTo>
                  <a:lnTo>
                    <a:pt x="2540254" y="1722374"/>
                  </a:lnTo>
                  <a:lnTo>
                    <a:pt x="2540254" y="1754124"/>
                  </a:lnTo>
                  <a:cubicBezTo>
                    <a:pt x="1170178" y="1754124"/>
                    <a:pt x="0" y="1381760"/>
                    <a:pt x="0" y="877062"/>
                  </a:cubicBezTo>
                  <a:lnTo>
                    <a:pt x="31750" y="877062"/>
                  </a:lnTo>
                  <a:lnTo>
                    <a:pt x="63500" y="877062"/>
                  </a:lnTo>
                  <a:lnTo>
                    <a:pt x="31750" y="877062"/>
                  </a:lnTo>
                  <a:lnTo>
                    <a:pt x="0" y="877062"/>
                  </a:lnTo>
                  <a:moveTo>
                    <a:pt x="63500" y="877062"/>
                  </a:moveTo>
                  <a:cubicBezTo>
                    <a:pt x="63500" y="894588"/>
                    <a:pt x="49276" y="908812"/>
                    <a:pt x="31750" y="908812"/>
                  </a:cubicBezTo>
                  <a:cubicBezTo>
                    <a:pt x="14224" y="908812"/>
                    <a:pt x="0" y="894588"/>
                    <a:pt x="0" y="877062"/>
                  </a:cubicBezTo>
                  <a:cubicBezTo>
                    <a:pt x="0" y="859536"/>
                    <a:pt x="14224" y="845312"/>
                    <a:pt x="31750" y="845312"/>
                  </a:cubicBezTo>
                  <a:cubicBezTo>
                    <a:pt x="49276" y="845312"/>
                    <a:pt x="63500" y="859536"/>
                    <a:pt x="63500" y="877062"/>
                  </a:cubicBezTo>
                  <a:cubicBezTo>
                    <a:pt x="63500" y="1306068"/>
                    <a:pt x="1139571" y="1690624"/>
                    <a:pt x="2540381" y="1690624"/>
                  </a:cubicBezTo>
                  <a:cubicBezTo>
                    <a:pt x="3941191" y="1690624"/>
                    <a:pt x="5017262" y="1306068"/>
                    <a:pt x="5017262" y="877062"/>
                  </a:cubicBezTo>
                  <a:cubicBezTo>
                    <a:pt x="5017262" y="448056"/>
                    <a:pt x="3941064" y="63500"/>
                    <a:pt x="2540381" y="63500"/>
                  </a:cubicBezTo>
                  <a:lnTo>
                    <a:pt x="2540381" y="31750"/>
                  </a:lnTo>
                  <a:lnTo>
                    <a:pt x="2540381" y="63500"/>
                  </a:lnTo>
                  <a:cubicBezTo>
                    <a:pt x="1139571" y="63500"/>
                    <a:pt x="63500" y="448056"/>
                    <a:pt x="63500" y="877062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5080642" cy="1754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COMPORTAMIENTO</a:t>
              </a:r>
            </a:p>
            <a:p>
              <a:pPr algn="ctr">
                <a:lnSpc>
                  <a:spcPts val="2552"/>
                </a:lnSpc>
              </a:pPr>
              <a:r>
                <a:rPr lang="en-US" sz="2127" spc="31">
                  <a:solidFill>
                    <a:srgbClr val="000000"/>
                  </a:solidFill>
                  <a:latin typeface="Montserrat Bold"/>
                </a:rPr>
                <a:t>OBSERVABLE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726346"/>
            <a:ext cx="1623060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"/>
              </a:rPr>
              <a:t>Tenemos un diferente nivel de Desarrollo Humano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07340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898989"/>
                </a:solidFill>
                <a:latin typeface="Open Sans"/>
              </a:rPr>
              <a:t>16</a:t>
            </a:r>
          </a:p>
        </p:txBody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92" b="92"/>
          <a:stretch>
            <a:fillRect/>
          </a:stretch>
        </p:blipFill>
        <p:spPr>
          <a:xfrm>
            <a:off x="3497960" y="1861727"/>
            <a:ext cx="11674864" cy="739408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304963">
            <a:off x="5847638" y="7650378"/>
            <a:ext cx="2067549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304963">
            <a:off x="11363877" y="7574213"/>
            <a:ext cx="2067549" cy="0"/>
          </a:xfrm>
          <a:prstGeom prst="line">
            <a:avLst/>
          </a:prstGeom>
          <a:ln w="28575" cap="rnd">
            <a:solidFill>
              <a:srgbClr val="00B05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4354964" y="7399744"/>
            <a:ext cx="185679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 Bold"/>
              </a:rPr>
              <a:t>MALANDRO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1930" y="7619721"/>
            <a:ext cx="174137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 Bold"/>
              </a:rPr>
              <a:t>VIRTUOSO</a:t>
            </a:r>
          </a:p>
        </p:txBody>
      </p:sp>
      <p:sp>
        <p:nvSpPr>
          <p:cNvPr id="11" name="AutoShape 11"/>
          <p:cNvSpPr/>
          <p:nvPr/>
        </p:nvSpPr>
        <p:spPr>
          <a:xfrm rot="5354575">
            <a:off x="8703893" y="6502273"/>
            <a:ext cx="4325254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670874" y="3443574"/>
            <a:ext cx="2974522" cy="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658" spc="-105">
                <a:solidFill>
                  <a:srgbClr val="000000"/>
                </a:solidFill>
                <a:latin typeface="Open Sans Bold"/>
              </a:rPr>
              <a:t>DECENTE, EDUCADO</a:t>
            </a:r>
          </a:p>
        </p:txBody>
      </p:sp>
      <p:sp>
        <p:nvSpPr>
          <p:cNvPr id="13" name="AutoShape 13"/>
          <p:cNvSpPr/>
          <p:nvPr/>
        </p:nvSpPr>
        <p:spPr>
          <a:xfrm rot="5363207">
            <a:off x="5421347" y="6014151"/>
            <a:ext cx="5340003" cy="0"/>
          </a:xfrm>
          <a:prstGeom prst="line">
            <a:avLst/>
          </a:prstGeom>
          <a:ln w="28575" cap="rnd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763449" y="3358437"/>
            <a:ext cx="141725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658" spc="-105">
                <a:solidFill>
                  <a:srgbClr val="000000"/>
                </a:solidFill>
                <a:latin typeface="Open Sans Bold"/>
              </a:rPr>
              <a:t>TÓXICO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61267" y="2414048"/>
            <a:ext cx="220525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3189" spc="-127">
                <a:solidFill>
                  <a:srgbClr val="000000"/>
                </a:solidFill>
                <a:latin typeface="Open Sans Bold"/>
              </a:rPr>
              <a:t>NORMAL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r="587" b="744"/>
          <a:stretch>
            <a:fillRect/>
          </a:stretch>
        </p:blipFill>
        <p:spPr>
          <a:xfrm>
            <a:off x="12684738" y="4210540"/>
            <a:ext cx="2461953" cy="30382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l="19760" r="23117" b="470"/>
          <a:stretch>
            <a:fillRect/>
          </a:stretch>
        </p:blipFill>
        <p:spPr>
          <a:xfrm>
            <a:off x="2732394" y="4377934"/>
            <a:ext cx="2891438" cy="283567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243379" y="9098490"/>
            <a:ext cx="1072992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Con las decisiones diarias avanzamos o retrocedemos…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1790" y="6347093"/>
            <a:ext cx="1101800" cy="40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TRANSA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38556" y="3859006"/>
            <a:ext cx="1286466" cy="40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CRITICÓN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81788" y="5473483"/>
            <a:ext cx="1503159" cy="40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ENVIDIOSO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63449" y="4248729"/>
            <a:ext cx="1370761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EGOISTA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75414" y="5887903"/>
            <a:ext cx="180953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MENTIROSO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11757" y="5090701"/>
            <a:ext cx="170543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NEGATIVO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51659" y="4707919"/>
            <a:ext cx="1046400" cy="40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392" spc="-95">
                <a:solidFill>
                  <a:srgbClr val="000000"/>
                </a:solidFill>
                <a:latin typeface="Open Sans"/>
              </a:rPr>
              <a:t>ADICTO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El Gran Principio del Management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740" y="2444458"/>
            <a:ext cx="15590520" cy="55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1"/>
              </a:lnSpc>
            </a:pP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“La </a:t>
            </a:r>
            <a:r>
              <a:rPr lang="en-US" sz="3499" b="1" spc="-136" dirty="0" err="1">
                <a:solidFill>
                  <a:srgbClr val="000000"/>
                </a:solidFill>
                <a:latin typeface="Montserrat"/>
              </a:rPr>
              <a:t>gente</a:t>
            </a: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499" b="1" spc="-136" dirty="0" err="1">
                <a:solidFill>
                  <a:srgbClr val="000000"/>
                </a:solidFill>
                <a:latin typeface="Montserrat"/>
              </a:rPr>
              <a:t>hace</a:t>
            </a: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499" b="1" spc="-136" dirty="0" err="1">
                <a:solidFill>
                  <a:srgbClr val="000000"/>
                </a:solidFill>
                <a:latin typeface="Montserrat"/>
              </a:rPr>
              <a:t>aquello</a:t>
            </a: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499" b="1" spc="-136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 lo que es </a:t>
            </a:r>
            <a:r>
              <a:rPr lang="en-US" sz="3499" b="1" spc="-136" dirty="0" err="1">
                <a:solidFill>
                  <a:srgbClr val="000000"/>
                </a:solidFill>
                <a:latin typeface="Montserrat"/>
              </a:rPr>
              <a:t>evaluada</a:t>
            </a:r>
            <a:r>
              <a:rPr lang="en-US" sz="3499" b="1" spc="-136" dirty="0">
                <a:solidFill>
                  <a:srgbClr val="000000"/>
                </a:solidFill>
                <a:latin typeface="Montserrat"/>
              </a:rPr>
              <a:t>”</a:t>
            </a:r>
          </a:p>
          <a:p>
            <a:pPr algn="ctr">
              <a:lnSpc>
                <a:spcPts val="3401"/>
              </a:lnSpc>
            </a:pPr>
            <a:endParaRPr lang="en-US" sz="3499" b="1" spc="-136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2818"/>
              </a:lnSpc>
            </a:pP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¿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Qué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debemos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evaluar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?  Lo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queremos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gente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haga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l">
              <a:lnSpc>
                <a:spcPts val="2818"/>
              </a:lnSpc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2818"/>
              </a:lnSpc>
              <a:buFont typeface="Arial"/>
              <a:buChar char="•"/>
            </a:pP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Debemos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elegir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comportamientos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reflejan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valores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organización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ayudan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lograr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nuestros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objetivos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l">
              <a:lnSpc>
                <a:spcPts val="2818"/>
              </a:lnSpc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2818"/>
              </a:lnSpc>
              <a:buFont typeface="Arial"/>
              <a:buChar char="•"/>
            </a:pP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Los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aspectos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evaluamos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deben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ser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conocidos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gente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para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no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haya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sorpresas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l">
              <a:lnSpc>
                <a:spcPts val="2818"/>
              </a:lnSpc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2818"/>
              </a:lnSpc>
              <a:buFont typeface="Arial"/>
              <a:buChar char="•"/>
            </a:pP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conveniente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centre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frecuencia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con la que se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observa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comportamiento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deseado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 No es un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juicio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de valor, es de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frecuencia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escala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de 4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niveles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podría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ser:</a:t>
            </a:r>
          </a:p>
          <a:p>
            <a:pPr marL="524828" lvl="1" indent="-262414" algn="l">
              <a:lnSpc>
                <a:spcPts val="2818"/>
              </a:lnSpc>
              <a:buFont typeface="Arial"/>
              <a:buChar char="•"/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2818"/>
              </a:lnSpc>
            </a:pP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          1 Rara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vez</a:t>
            </a: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       2 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Ocasional</a:t>
            </a: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          3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Frecuente</a:t>
            </a: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      4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Consistente</a:t>
            </a:r>
            <a:endParaRPr lang="en-US" sz="3200" b="1" spc="-115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26" b="1150"/>
          <a:stretch>
            <a:fillRect/>
          </a:stretch>
        </p:blipFill>
        <p:spPr>
          <a:xfrm>
            <a:off x="1028700" y="1028700"/>
            <a:ext cx="1783058" cy="295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2501" b="3210"/>
          <a:stretch>
            <a:fillRect/>
          </a:stretch>
        </p:blipFill>
        <p:spPr>
          <a:xfrm>
            <a:off x="15476242" y="8956802"/>
            <a:ext cx="1783058" cy="29501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545798" y="4571173"/>
            <a:ext cx="5263283" cy="19050"/>
            <a:chOff x="0" y="0"/>
            <a:chExt cx="7017711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17766" cy="25400"/>
            </a:xfrm>
            <a:custGeom>
              <a:avLst/>
              <a:gdLst/>
              <a:ahLst/>
              <a:cxnLst/>
              <a:rect l="l" t="t" r="r" b="b"/>
              <a:pathLst>
                <a:path w="7017766" h="25400">
                  <a:moveTo>
                    <a:pt x="12700" y="0"/>
                  </a:moveTo>
                  <a:lnTo>
                    <a:pt x="7005066" y="0"/>
                  </a:lnTo>
                  <a:cubicBezTo>
                    <a:pt x="7012051" y="0"/>
                    <a:pt x="7017766" y="5715"/>
                    <a:pt x="7017766" y="12700"/>
                  </a:cubicBezTo>
                  <a:cubicBezTo>
                    <a:pt x="7017766" y="19685"/>
                    <a:pt x="7012051" y="25400"/>
                    <a:pt x="700506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308519" y="9573316"/>
            <a:ext cx="9024823" cy="19050"/>
            <a:chOff x="0" y="0"/>
            <a:chExt cx="12033097" cy="2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33123" cy="25400"/>
            </a:xfrm>
            <a:custGeom>
              <a:avLst/>
              <a:gdLst/>
              <a:ahLst/>
              <a:cxnLst/>
              <a:rect l="l" t="t" r="r" b="b"/>
              <a:pathLst>
                <a:path w="12033123" h="25400">
                  <a:moveTo>
                    <a:pt x="12700" y="0"/>
                  </a:moveTo>
                  <a:lnTo>
                    <a:pt x="12020423" y="0"/>
                  </a:lnTo>
                  <a:cubicBezTo>
                    <a:pt x="12027408" y="0"/>
                    <a:pt x="12033123" y="5715"/>
                    <a:pt x="12033123" y="12700"/>
                  </a:cubicBezTo>
                  <a:cubicBezTo>
                    <a:pt x="12033123" y="19685"/>
                    <a:pt x="12027408" y="25400"/>
                    <a:pt x="1202042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3525813" y="3702745"/>
            <a:ext cx="5739230" cy="19050"/>
            <a:chOff x="0" y="0"/>
            <a:chExt cx="7652307" cy="2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52258" cy="25400"/>
            </a:xfrm>
            <a:custGeom>
              <a:avLst/>
              <a:gdLst/>
              <a:ahLst/>
              <a:cxnLst/>
              <a:rect l="l" t="t" r="r" b="b"/>
              <a:pathLst>
                <a:path w="7652258" h="25400">
                  <a:moveTo>
                    <a:pt x="12700" y="0"/>
                  </a:moveTo>
                  <a:lnTo>
                    <a:pt x="7639558" y="0"/>
                  </a:lnTo>
                  <a:cubicBezTo>
                    <a:pt x="7646543" y="0"/>
                    <a:pt x="7652258" y="5715"/>
                    <a:pt x="7652258" y="12700"/>
                  </a:cubicBezTo>
                  <a:cubicBezTo>
                    <a:pt x="7652258" y="19685"/>
                    <a:pt x="7646543" y="25400"/>
                    <a:pt x="763955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056666" y="2813662"/>
            <a:ext cx="949988" cy="19050"/>
            <a:chOff x="0" y="0"/>
            <a:chExt cx="1266651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6698" cy="25400"/>
            </a:xfrm>
            <a:custGeom>
              <a:avLst/>
              <a:gdLst/>
              <a:ahLst/>
              <a:cxnLst/>
              <a:rect l="l" t="t" r="r" b="b"/>
              <a:pathLst>
                <a:path w="1266698" h="25400">
                  <a:moveTo>
                    <a:pt x="12700" y="0"/>
                  </a:moveTo>
                  <a:lnTo>
                    <a:pt x="1253998" y="0"/>
                  </a:lnTo>
                  <a:cubicBezTo>
                    <a:pt x="1260983" y="0"/>
                    <a:pt x="1266698" y="5715"/>
                    <a:pt x="1266698" y="12700"/>
                  </a:cubicBezTo>
                  <a:cubicBezTo>
                    <a:pt x="1266698" y="19685"/>
                    <a:pt x="1260983" y="25400"/>
                    <a:pt x="125399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9174" y="2382735"/>
            <a:ext cx="1310580" cy="19050"/>
            <a:chOff x="0" y="0"/>
            <a:chExt cx="1747440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7393" cy="25400"/>
            </a:xfrm>
            <a:custGeom>
              <a:avLst/>
              <a:gdLst/>
              <a:ahLst/>
              <a:cxnLst/>
              <a:rect l="l" t="t" r="r" b="b"/>
              <a:pathLst>
                <a:path w="1747393" h="25400">
                  <a:moveTo>
                    <a:pt x="12700" y="0"/>
                  </a:moveTo>
                  <a:lnTo>
                    <a:pt x="1734693" y="0"/>
                  </a:lnTo>
                  <a:cubicBezTo>
                    <a:pt x="1741678" y="0"/>
                    <a:pt x="1747393" y="5715"/>
                    <a:pt x="1747393" y="12700"/>
                  </a:cubicBezTo>
                  <a:cubicBezTo>
                    <a:pt x="1747393" y="19685"/>
                    <a:pt x="1741678" y="25400"/>
                    <a:pt x="173469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-5400000">
            <a:off x="908451" y="-2874965"/>
            <a:ext cx="2462214" cy="5749930"/>
            <a:chOff x="0" y="0"/>
            <a:chExt cx="3282952" cy="76665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2950" cy="7666609"/>
            </a:xfrm>
            <a:custGeom>
              <a:avLst/>
              <a:gdLst/>
              <a:ahLst/>
              <a:cxnLst/>
              <a:rect l="l" t="t" r="r" b="b"/>
              <a:pathLst>
                <a:path w="3282950" h="7666609">
                  <a:moveTo>
                    <a:pt x="0" y="0"/>
                  </a:moveTo>
                  <a:lnTo>
                    <a:pt x="0" y="6596888"/>
                  </a:lnTo>
                  <a:lnTo>
                    <a:pt x="1639951" y="7666609"/>
                  </a:lnTo>
                  <a:lnTo>
                    <a:pt x="3282950" y="6596888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1393398" y="4723573"/>
            <a:ext cx="5263283" cy="19050"/>
            <a:chOff x="0" y="0"/>
            <a:chExt cx="7017711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17766" cy="25400"/>
            </a:xfrm>
            <a:custGeom>
              <a:avLst/>
              <a:gdLst/>
              <a:ahLst/>
              <a:cxnLst/>
              <a:rect l="l" t="t" r="r" b="b"/>
              <a:pathLst>
                <a:path w="7017766" h="25400">
                  <a:moveTo>
                    <a:pt x="12700" y="0"/>
                  </a:moveTo>
                  <a:lnTo>
                    <a:pt x="7005066" y="0"/>
                  </a:lnTo>
                  <a:cubicBezTo>
                    <a:pt x="7012051" y="0"/>
                    <a:pt x="7017766" y="5715"/>
                    <a:pt x="7017766" y="12700"/>
                  </a:cubicBezTo>
                  <a:cubicBezTo>
                    <a:pt x="7017766" y="19685"/>
                    <a:pt x="7012051" y="25400"/>
                    <a:pt x="700506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2156119" y="9725716"/>
            <a:ext cx="9024823" cy="19050"/>
            <a:chOff x="0" y="0"/>
            <a:chExt cx="12033097" cy="25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33123" cy="25400"/>
            </a:xfrm>
            <a:custGeom>
              <a:avLst/>
              <a:gdLst/>
              <a:ahLst/>
              <a:cxnLst/>
              <a:rect l="l" t="t" r="r" b="b"/>
              <a:pathLst>
                <a:path w="12033123" h="25400">
                  <a:moveTo>
                    <a:pt x="12700" y="0"/>
                  </a:moveTo>
                  <a:lnTo>
                    <a:pt x="12020423" y="0"/>
                  </a:lnTo>
                  <a:cubicBezTo>
                    <a:pt x="12027408" y="0"/>
                    <a:pt x="12033123" y="5715"/>
                    <a:pt x="12033123" y="12700"/>
                  </a:cubicBezTo>
                  <a:cubicBezTo>
                    <a:pt x="12033123" y="19685"/>
                    <a:pt x="12027408" y="25400"/>
                    <a:pt x="1202042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3373413" y="3855145"/>
            <a:ext cx="5739230" cy="19050"/>
            <a:chOff x="0" y="0"/>
            <a:chExt cx="7652307" cy="25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52258" cy="25400"/>
            </a:xfrm>
            <a:custGeom>
              <a:avLst/>
              <a:gdLst/>
              <a:ahLst/>
              <a:cxnLst/>
              <a:rect l="l" t="t" r="r" b="b"/>
              <a:pathLst>
                <a:path w="7652258" h="25400">
                  <a:moveTo>
                    <a:pt x="12700" y="0"/>
                  </a:moveTo>
                  <a:lnTo>
                    <a:pt x="7639558" y="0"/>
                  </a:lnTo>
                  <a:cubicBezTo>
                    <a:pt x="7646543" y="0"/>
                    <a:pt x="7652258" y="5715"/>
                    <a:pt x="7652258" y="12700"/>
                  </a:cubicBezTo>
                  <a:cubicBezTo>
                    <a:pt x="7652258" y="19685"/>
                    <a:pt x="7646543" y="25400"/>
                    <a:pt x="763955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3209066" y="2966062"/>
            <a:ext cx="949988" cy="19050"/>
            <a:chOff x="0" y="0"/>
            <a:chExt cx="1266651" cy="25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66698" cy="25400"/>
            </a:xfrm>
            <a:custGeom>
              <a:avLst/>
              <a:gdLst/>
              <a:ahLst/>
              <a:cxnLst/>
              <a:rect l="l" t="t" r="r" b="b"/>
              <a:pathLst>
                <a:path w="1266698" h="25400">
                  <a:moveTo>
                    <a:pt x="12700" y="0"/>
                  </a:moveTo>
                  <a:lnTo>
                    <a:pt x="1253998" y="0"/>
                  </a:lnTo>
                  <a:cubicBezTo>
                    <a:pt x="1260983" y="0"/>
                    <a:pt x="1266698" y="5715"/>
                    <a:pt x="1266698" y="12700"/>
                  </a:cubicBezTo>
                  <a:cubicBezTo>
                    <a:pt x="1266698" y="19685"/>
                    <a:pt x="1260983" y="25400"/>
                    <a:pt x="125399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771574" y="2535135"/>
            <a:ext cx="1310580" cy="19050"/>
            <a:chOff x="0" y="0"/>
            <a:chExt cx="1747440" cy="25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47393" cy="25400"/>
            </a:xfrm>
            <a:custGeom>
              <a:avLst/>
              <a:gdLst/>
              <a:ahLst/>
              <a:cxnLst/>
              <a:rect l="l" t="t" r="r" b="b"/>
              <a:pathLst>
                <a:path w="1747393" h="25400">
                  <a:moveTo>
                    <a:pt x="12700" y="0"/>
                  </a:moveTo>
                  <a:lnTo>
                    <a:pt x="1734693" y="0"/>
                  </a:lnTo>
                  <a:cubicBezTo>
                    <a:pt x="1741678" y="0"/>
                    <a:pt x="1747393" y="5715"/>
                    <a:pt x="1747393" y="12700"/>
                  </a:cubicBezTo>
                  <a:cubicBezTo>
                    <a:pt x="1747393" y="19685"/>
                    <a:pt x="1741678" y="25400"/>
                    <a:pt x="173469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5400000">
            <a:off x="1060851" y="-2722565"/>
            <a:ext cx="2462214" cy="5749930"/>
            <a:chOff x="0" y="0"/>
            <a:chExt cx="3282952" cy="76665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82950" cy="7666609"/>
            </a:xfrm>
            <a:custGeom>
              <a:avLst/>
              <a:gdLst/>
              <a:ahLst/>
              <a:cxnLst/>
              <a:rect l="l" t="t" r="r" b="b"/>
              <a:pathLst>
                <a:path w="3282950" h="7666609">
                  <a:moveTo>
                    <a:pt x="0" y="0"/>
                  </a:moveTo>
                  <a:lnTo>
                    <a:pt x="0" y="6596888"/>
                  </a:lnTo>
                  <a:lnTo>
                    <a:pt x="1639951" y="7666609"/>
                  </a:lnTo>
                  <a:lnTo>
                    <a:pt x="3282950" y="6596888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E6F0F4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156779" y="2749049"/>
            <a:ext cx="3351343" cy="6912910"/>
            <a:chOff x="0" y="0"/>
            <a:chExt cx="4468457" cy="92172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468495" cy="9217152"/>
            </a:xfrm>
            <a:custGeom>
              <a:avLst/>
              <a:gdLst/>
              <a:ahLst/>
              <a:cxnLst/>
              <a:rect l="l" t="t" r="r" b="b"/>
              <a:pathLst>
                <a:path w="4468495" h="9217152">
                  <a:moveTo>
                    <a:pt x="0" y="0"/>
                  </a:moveTo>
                  <a:lnTo>
                    <a:pt x="4468495" y="0"/>
                  </a:lnTo>
                  <a:lnTo>
                    <a:pt x="4468495" y="9217152"/>
                  </a:lnTo>
                  <a:lnTo>
                    <a:pt x="0" y="9217152"/>
                  </a:lnTo>
                  <a:close/>
                </a:path>
              </a:pathLst>
            </a:custGeom>
            <a:solidFill>
              <a:srgbClr val="FCFFFF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 rot="5400000">
            <a:off x="16278924" y="1478782"/>
            <a:ext cx="2170302" cy="95250"/>
            <a:chOff x="0" y="0"/>
            <a:chExt cx="2893736" cy="127000"/>
          </a:xfrm>
        </p:grpSpPr>
        <p:sp>
          <p:nvSpPr>
            <p:cNvPr id="31" name="Freeform 31"/>
            <p:cNvSpPr/>
            <p:nvPr/>
          </p:nvSpPr>
          <p:spPr>
            <a:xfrm>
              <a:off x="63500" y="0"/>
              <a:ext cx="2766695" cy="127000"/>
            </a:xfrm>
            <a:custGeom>
              <a:avLst/>
              <a:gdLst/>
              <a:ahLst/>
              <a:cxnLst/>
              <a:rect l="l" t="t" r="r" b="b"/>
              <a:pathLst>
                <a:path w="2766695" h="127000">
                  <a:moveTo>
                    <a:pt x="0" y="0"/>
                  </a:moveTo>
                  <a:lnTo>
                    <a:pt x="2766695" y="0"/>
                  </a:lnTo>
                  <a:lnTo>
                    <a:pt x="2766695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E6F0F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8488932" y="760700"/>
            <a:ext cx="8538641" cy="7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95"/>
              </a:lnSpc>
            </a:pPr>
            <a:r>
              <a:rPr lang="en-US" sz="4353">
                <a:solidFill>
                  <a:srgbClr val="E6F0F4"/>
                </a:solidFill>
                <a:latin typeface="Montserrat Extra-Bold"/>
              </a:rPr>
              <a:t>JESÚS LANDA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90400" y="2922565"/>
            <a:ext cx="2874712" cy="818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8"/>
              </a:lnSpc>
            </a:pPr>
            <a:r>
              <a:rPr lang="en-US" sz="2699" spc="134">
                <a:solidFill>
                  <a:srgbClr val="FFFFFF"/>
                </a:solidFill>
                <a:latin typeface="League Spartan"/>
              </a:rPr>
              <a:t>FORMACIÓN Y EDUCACIÓN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80204" y="6253129"/>
            <a:ext cx="287471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5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Montserrat Bold"/>
              </a:rPr>
              <a:t>EXPERIENCIA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04657" y="2944730"/>
            <a:ext cx="159094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5"/>
              </a:lnSpc>
            </a:pPr>
            <a:r>
              <a:rPr lang="en-US" sz="2646" spc="132">
                <a:solidFill>
                  <a:srgbClr val="404747"/>
                </a:solidFill>
                <a:latin typeface="League Spartan"/>
              </a:rPr>
              <a:t>PERFIL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04657" y="5014785"/>
            <a:ext cx="2805568" cy="77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2"/>
              </a:lnSpc>
            </a:pPr>
            <a:r>
              <a:rPr lang="en-US" sz="2594" spc="128">
                <a:solidFill>
                  <a:srgbClr val="404747"/>
                </a:solidFill>
                <a:latin typeface="League Spartan"/>
              </a:rPr>
              <a:t>ÁREAS DE ESPECIALIDAD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504645" y="1478782"/>
            <a:ext cx="4539360" cy="52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3"/>
              </a:lnSpc>
            </a:pPr>
            <a:r>
              <a:rPr lang="en-US" sz="3209">
                <a:solidFill>
                  <a:srgbClr val="E6F0F4"/>
                </a:solidFill>
                <a:latin typeface="Montserrat Bold Italics"/>
              </a:rPr>
              <a:t>ESTRATEGA ALIADO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4464" y="3316999"/>
            <a:ext cx="232324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75">
                <a:solidFill>
                  <a:srgbClr val="000000"/>
                </a:solidFill>
                <a:latin typeface="Montserrat"/>
              </a:rPr>
              <a:t>Especialista en Factor Humano, Estrategia, Cambios y Resultados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0762" y="6517369"/>
            <a:ext cx="3203377" cy="115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2" lvl="1" indent="-161926">
              <a:lnSpc>
                <a:spcPts val="1561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Mejora de Resultados</a:t>
            </a:r>
          </a:p>
          <a:p>
            <a:pPr marL="323852" lvl="1" indent="-161926">
              <a:lnSpc>
                <a:spcPts val="1561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Gestión de Objetivos</a:t>
            </a:r>
          </a:p>
          <a:p>
            <a:pPr marL="323852" lvl="1" indent="-161926">
              <a:lnSpc>
                <a:spcPts val="1561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Gestión de Proyectos</a:t>
            </a:r>
          </a:p>
          <a:p>
            <a:pPr marL="323852" lvl="1" indent="-161926">
              <a:lnSpc>
                <a:spcPts val="1561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Desarrollo de  habilidades</a:t>
            </a:r>
          </a:p>
          <a:p>
            <a:pPr>
              <a:lnSpc>
                <a:spcPts val="1561"/>
              </a:lnSpc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directivas.</a:t>
            </a:r>
          </a:p>
          <a:p>
            <a:pPr marL="323852" lvl="1" indent="-161926">
              <a:lnSpc>
                <a:spcPts val="1562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Montserrat"/>
              </a:rPr>
              <a:t>Gestión de Ética y compliance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144000" y="2677400"/>
            <a:ext cx="8439214" cy="577324"/>
            <a:chOff x="0" y="0"/>
            <a:chExt cx="11252285" cy="769766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9525"/>
              <a:ext cx="1125228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129">
                  <a:solidFill>
                    <a:srgbClr val="FCFFFF"/>
                  </a:solidFill>
                  <a:latin typeface="Montserrat Bold"/>
                </a:rPr>
                <a:t>DIPLOMADO EN HABILIDADES GERENCIALES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391941"/>
              <a:ext cx="10505618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83">
                  <a:solidFill>
                    <a:srgbClr val="FCFFFF"/>
                  </a:solidFill>
                  <a:latin typeface="Montserrat"/>
                </a:rPr>
                <a:t>Instituto Tecnológico Autónomo de México (ITAM)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163943" y="6863706"/>
            <a:ext cx="6215233" cy="553656"/>
            <a:chOff x="0" y="0"/>
            <a:chExt cx="8286977" cy="738208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9525"/>
              <a:ext cx="8286977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128">
                  <a:solidFill>
                    <a:srgbClr val="FAFAFA"/>
                  </a:solidFill>
                  <a:latin typeface="Montserrat Bold"/>
                </a:rPr>
                <a:t>JEFE DE ADMINISTRACIÓN DE PERSONAL 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60383"/>
              <a:ext cx="7911096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82">
                  <a:solidFill>
                    <a:srgbClr val="FAFAFA"/>
                  </a:solidFill>
                  <a:latin typeface="Montserrat"/>
                </a:rPr>
                <a:t>Volkswagen México.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179153" y="7522137"/>
            <a:ext cx="7258924" cy="552450"/>
            <a:chOff x="0" y="0"/>
            <a:chExt cx="9678565" cy="736600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9525"/>
              <a:ext cx="9144837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128">
                  <a:solidFill>
                    <a:srgbClr val="FCFFFF"/>
                  </a:solidFill>
                  <a:latin typeface="Montserrat Bold"/>
                </a:rPr>
                <a:t>CONSULTOR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358775"/>
              <a:ext cx="967856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82">
                  <a:solidFill>
                    <a:srgbClr val="FCFFFF"/>
                  </a:solidFill>
                  <a:latin typeface="Montserrat"/>
                </a:rPr>
                <a:t>BIC Consulting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163943" y="6205504"/>
            <a:ext cx="7258924" cy="553656"/>
            <a:chOff x="0" y="0"/>
            <a:chExt cx="9678565" cy="738208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9525"/>
              <a:ext cx="967856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128">
                  <a:solidFill>
                    <a:srgbClr val="FCFFFF"/>
                  </a:solidFill>
                  <a:latin typeface="Montserrat Bold"/>
                </a:rPr>
                <a:t>DIRECTOR DE RECURSOS HUMANOS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360383"/>
              <a:ext cx="9239564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82">
                  <a:solidFill>
                    <a:srgbClr val="FCFFFF"/>
                  </a:solidFill>
                  <a:latin typeface="Montserrat"/>
                </a:rPr>
                <a:t>Grupo P. I. Mabe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144000" y="8179362"/>
            <a:ext cx="7258924" cy="552450"/>
            <a:chOff x="0" y="0"/>
            <a:chExt cx="9678565" cy="73660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-9525"/>
              <a:ext cx="9144837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128">
                  <a:solidFill>
                    <a:srgbClr val="FCFFFF"/>
                  </a:solidFill>
                  <a:latin typeface="Montserrat Bold"/>
                </a:rPr>
                <a:t>FUNDADOR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358775"/>
              <a:ext cx="967856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lang="en-US" sz="1839" spc="82">
                  <a:solidFill>
                    <a:srgbClr val="FCFFFF"/>
                  </a:solidFill>
                  <a:latin typeface="Montserrat"/>
                </a:rPr>
                <a:t>MOMENTUM GENERACIÓN DE NEGOCIOS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144000" y="3321399"/>
            <a:ext cx="8439214" cy="577324"/>
            <a:chOff x="0" y="0"/>
            <a:chExt cx="11252285" cy="769766"/>
          </a:xfrm>
        </p:grpSpPr>
        <p:sp>
          <p:nvSpPr>
            <p:cNvPr id="56" name="TextBox 56"/>
            <p:cNvSpPr txBox="1"/>
            <p:nvPr/>
          </p:nvSpPr>
          <p:spPr>
            <a:xfrm>
              <a:off x="0" y="-9525"/>
              <a:ext cx="1125228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129">
                  <a:solidFill>
                    <a:srgbClr val="FCFFFF"/>
                  </a:solidFill>
                  <a:latin typeface="Montserrat Bold"/>
                </a:rPr>
                <a:t>LIDERAZGO PARA EL CAMBIO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391941"/>
              <a:ext cx="10505618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83">
                  <a:solidFill>
                    <a:srgbClr val="FCFFFF"/>
                  </a:solidFill>
                  <a:latin typeface="Montserrat"/>
                </a:rPr>
                <a:t>National Training Laboratory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144000" y="3927299"/>
            <a:ext cx="8439214" cy="577324"/>
            <a:chOff x="0" y="0"/>
            <a:chExt cx="11252285" cy="769766"/>
          </a:xfrm>
        </p:grpSpPr>
        <p:sp>
          <p:nvSpPr>
            <p:cNvPr id="59" name="TextBox 59"/>
            <p:cNvSpPr txBox="1"/>
            <p:nvPr/>
          </p:nvSpPr>
          <p:spPr>
            <a:xfrm>
              <a:off x="0" y="-9525"/>
              <a:ext cx="11252285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129">
                  <a:solidFill>
                    <a:srgbClr val="FCFFFF"/>
                  </a:solidFill>
                  <a:latin typeface="Montserrat Bold"/>
                </a:rPr>
                <a:t>PROGRAMA DE ALTA DIRECCIÓN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391941"/>
              <a:ext cx="10505618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83">
                  <a:solidFill>
                    <a:srgbClr val="FCFFFF"/>
                  </a:solidFill>
                  <a:latin typeface="Montserrat"/>
                </a:rPr>
                <a:t>IPADE Business School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9144000" y="4590223"/>
            <a:ext cx="8669195" cy="577324"/>
            <a:chOff x="0" y="0"/>
            <a:chExt cx="11558927" cy="769766"/>
          </a:xfrm>
        </p:grpSpPr>
        <p:sp>
          <p:nvSpPr>
            <p:cNvPr id="62" name="TextBox 62"/>
            <p:cNvSpPr txBox="1"/>
            <p:nvPr/>
          </p:nvSpPr>
          <p:spPr>
            <a:xfrm>
              <a:off x="0" y="-9525"/>
              <a:ext cx="11558927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129">
                  <a:solidFill>
                    <a:srgbClr val="FCFFFF"/>
                  </a:solidFill>
                  <a:latin typeface="Montserrat Bold"/>
                </a:rPr>
                <a:t>MAESTRÍA EN ADMINISTRACIÓN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391941"/>
              <a:ext cx="10791912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83">
                  <a:solidFill>
                    <a:srgbClr val="FCFFFF"/>
                  </a:solidFill>
                  <a:latin typeface="Montserrat"/>
                </a:rPr>
                <a:t>Universidad Popular Autónoma del Estado de Puebla (UPAEP)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144000" y="5253272"/>
            <a:ext cx="8669195" cy="577324"/>
            <a:chOff x="0" y="0"/>
            <a:chExt cx="11558927" cy="769766"/>
          </a:xfrm>
        </p:grpSpPr>
        <p:sp>
          <p:nvSpPr>
            <p:cNvPr id="65" name="TextBox 65"/>
            <p:cNvSpPr txBox="1"/>
            <p:nvPr/>
          </p:nvSpPr>
          <p:spPr>
            <a:xfrm>
              <a:off x="0" y="-9525"/>
              <a:ext cx="11558927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129">
                  <a:solidFill>
                    <a:srgbClr val="FCFFFF"/>
                  </a:solidFill>
                  <a:latin typeface="Montserrat"/>
                </a:rPr>
                <a:t>INGENIERÍA INDUSTRIAL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391941"/>
              <a:ext cx="10791912" cy="37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r>
                <a:rPr lang="en-US" sz="1854" spc="83">
                  <a:solidFill>
                    <a:srgbClr val="FCFFFF"/>
                  </a:solidFill>
                  <a:latin typeface="Montserrat"/>
                </a:rPr>
                <a:t>Instituto Tecnológico de Veracruz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7507" y="6501679"/>
            <a:ext cx="6212905" cy="40228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El Proceso de Evaluación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18447"/>
            <a:ext cx="15590520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132"/>
              </a:lnSpc>
              <a:buFont typeface="Arial"/>
              <a:buChar char="•"/>
            </a:pP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conveniente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Empleado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haga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AUTOEVALUACIÓN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ésta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opinión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es la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más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importante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porque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ahí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parten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cambios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necesarios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 Es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necesario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Jefe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haga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también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y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revisen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juntos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sus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evaluaciones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para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identificar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diferencias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 Las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favorables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son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forma de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reconocimiento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, las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desfavorables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requieren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mencionar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ejemplos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basados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hechos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concretos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notas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).</a:t>
            </a:r>
          </a:p>
          <a:p>
            <a:pPr algn="l">
              <a:lnSpc>
                <a:spcPts val="3132"/>
              </a:lnSpc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3132"/>
              </a:lnSpc>
              <a:buFont typeface="Arial"/>
              <a:buChar char="•"/>
            </a:pP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Para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esto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es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necesario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conservar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b="1" spc="-113" dirty="0" err="1">
                <a:solidFill>
                  <a:srgbClr val="000000"/>
                </a:solidFill>
                <a:latin typeface="Montserrat"/>
              </a:rPr>
              <a:t>registro</a:t>
            </a:r>
            <a:r>
              <a:rPr lang="en-US" sz="2900" b="1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de las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observaciones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3" dirty="0" err="1">
                <a:solidFill>
                  <a:srgbClr val="000000"/>
                </a:solidFill>
                <a:latin typeface="Montserrat"/>
              </a:rPr>
              <a:t>significativas</a:t>
            </a:r>
            <a:r>
              <a:rPr lang="en-US" sz="2900" spc="-113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l">
              <a:lnSpc>
                <a:spcPts val="3132"/>
              </a:lnSpc>
            </a:pPr>
            <a:endParaRPr lang="en-US" sz="2900" spc="-113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3132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llegar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conclusión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reconocer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fortalezas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acordar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acciones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mejorar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debilidades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586513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1997" y="5429396"/>
            <a:ext cx="4737263" cy="31562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399687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10 Errores comunes en la Evaluación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148" y="1935446"/>
            <a:ext cx="15590520" cy="574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Similar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mí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Lo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evalúo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mejor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parece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mí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ese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aspecto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Tendencia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evaluar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alto.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Tendencia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evaluar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bajo.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Efecto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Halo 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Cuernos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 Me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bien o mal.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Efecto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últimos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días.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Influenciarse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demasiado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eventos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recientes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sobre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todo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cuando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no hay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notas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otras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observaciones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Lo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bien es gracias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mí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lo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hace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mal 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culpa.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Mantener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estereotipos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Efecto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contraste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comparar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con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otros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para bien o para mal.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Dejarse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llevar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primera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impresión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776764" lvl="1" indent="-514350" algn="l">
              <a:lnSpc>
                <a:spcPts val="4060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Tendencia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central. No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comprometerse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con altos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bajos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2101989"/>
            <a:ext cx="15590520" cy="775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Comunicación,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Actitud de Servicio,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Solución de Problemas,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Colaboración/ Trabajo en Equipo,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Innovación y Mejora,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Enfoque a la Calidad,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Cuidado de los Recursos,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Liderazgo,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Puntualidad,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Manejo del Tiempo,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Confiabilidad,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Responsabilidad,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Toma de decisiones,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Ética y cumplimiento de estándares,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Enfoque al Resultado,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Autodesarrollo,</a:t>
            </a:r>
          </a:p>
          <a:p>
            <a:pPr marL="524828" lvl="1" indent="-262414" algn="l">
              <a:lnSpc>
                <a:spcPts val="3654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Montserrat"/>
              </a:rPr>
              <a:t>…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65" y="2988223"/>
            <a:ext cx="4245896" cy="43105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Aspectos que se pueden evaluar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105"/>
          <a:stretch>
            <a:fillRect/>
          </a:stretch>
        </p:blipFill>
        <p:spPr>
          <a:xfrm>
            <a:off x="3136097" y="1028700"/>
            <a:ext cx="12723947" cy="8918064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-829401"/>
            <a:ext cx="18516600" cy="1858101"/>
            <a:chOff x="0" y="0"/>
            <a:chExt cx="24688800" cy="24774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99649"/>
            <a:ext cx="515083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-179">
                <a:solidFill>
                  <a:srgbClr val="FFFFFF"/>
                </a:solidFill>
                <a:latin typeface="Montserrat Extra-Bold"/>
              </a:rPr>
              <a:t>Un Ejemplo: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70063" y="5728303"/>
            <a:ext cx="5547875" cy="36962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Desarrollo Humano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8740" y="2127948"/>
            <a:ext cx="15590520" cy="329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3683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Se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espera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nuestra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acción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directiva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deje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huella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nivel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desarrollo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nuestra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gente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683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Fundamental es 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DIRIGIR CON EL EJEMPLO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683"/>
              </a:lnSpc>
              <a:buFont typeface="Arial"/>
              <a:buChar char="•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Todas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acciones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podamos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emprender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ayudar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nuestra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gente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mejorar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nivel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consciencia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desarrollarse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dará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frutos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desempeño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individual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grupal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también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ayudará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generar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ambiente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positivo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generar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                                                          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excelentes</a:t>
            </a: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b="1" spc="-115" dirty="0" err="1">
                <a:solidFill>
                  <a:srgbClr val="000000"/>
                </a:solidFill>
                <a:latin typeface="Montserrat"/>
              </a:rPr>
              <a:t>resultados</a:t>
            </a:r>
            <a:r>
              <a:rPr lang="en-US" sz="3200" b="1" spc="-115" dirty="0">
                <a:solidFill>
                  <a:srgbClr val="000000"/>
                </a:solidFill>
                <a:latin typeface="Montserrat"/>
              </a:rPr>
              <a:t>.</a:t>
            </a:r>
            <a:endParaRPr lang="en-US" sz="2900" b="1" spc="-115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527202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50634" y="407670"/>
            <a:ext cx="12161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El Reconocimiento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3414" y="2400300"/>
            <a:ext cx="12161520" cy="679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Es la base de la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motivación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Es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moneda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paga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esfuerzo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destacado</a:t>
            </a:r>
            <a:endParaRPr lang="en-US" sz="2900" b="1" spc="-115" dirty="0">
              <a:solidFill>
                <a:srgbClr val="000000"/>
              </a:solidFill>
              <a:latin typeface="Montserrat"/>
            </a:endParaRP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muestra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agradecimiento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Es 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mensaje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claro de que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valoramos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trabajo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alimento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para la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autoestima</a:t>
            </a: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Llena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b="1" spc="-115" dirty="0" err="1">
                <a:solidFill>
                  <a:srgbClr val="000000"/>
                </a:solidFill>
                <a:latin typeface="Montserrat"/>
              </a:rPr>
              <a:t>energía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quien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recibe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y 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quien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lo da.</a:t>
            </a:r>
          </a:p>
          <a:p>
            <a:pPr marL="262414" lvl="1" algn="l">
              <a:lnSpc>
                <a:spcPts val="4060"/>
              </a:lnSpc>
            </a:pPr>
            <a:endParaRPr lang="en-US" sz="2900" spc="-115" dirty="0">
              <a:solidFill>
                <a:srgbClr val="000000"/>
              </a:solidFill>
              <a:latin typeface="Montserrat"/>
            </a:endParaRPr>
          </a:p>
          <a:p>
            <a:pPr marL="524828" lvl="1" indent="-262414" algn="l">
              <a:lnSpc>
                <a:spcPts val="4060"/>
              </a:lnSpc>
              <a:buFont typeface="Arial"/>
              <a:buChar char="•"/>
            </a:pPr>
            <a:r>
              <a:rPr lang="en-US" sz="2900" b="1" spc="-115" dirty="0">
                <a:solidFill>
                  <a:srgbClr val="000000"/>
                </a:solidFill>
                <a:latin typeface="Montserrat"/>
              </a:rPr>
              <a:t>No cuesta dinero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pero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vale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más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oro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476" b="476"/>
          <a:stretch>
            <a:fillRect/>
          </a:stretch>
        </p:blipFill>
        <p:spPr>
          <a:xfrm>
            <a:off x="12006698" y="1791221"/>
            <a:ext cx="5010912" cy="31756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7020778">
            <a:off x="-7861675" y="821505"/>
            <a:ext cx="16230600" cy="10441156"/>
            <a:chOff x="0" y="0"/>
            <a:chExt cx="21640800" cy="13921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13921487"/>
            </a:xfrm>
            <a:custGeom>
              <a:avLst/>
              <a:gdLst/>
              <a:ahLst/>
              <a:cxnLst/>
              <a:rect l="l" t="t" r="r" b="b"/>
              <a:pathLst>
                <a:path w="21640800" h="13921487">
                  <a:moveTo>
                    <a:pt x="0" y="0"/>
                  </a:moveTo>
                  <a:lnTo>
                    <a:pt x="21640800" y="0"/>
                  </a:lnTo>
                  <a:lnTo>
                    <a:pt x="21640800" y="13921487"/>
                  </a:lnTo>
                  <a:lnTo>
                    <a:pt x="0" y="13921487"/>
                  </a:ln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127076" y="5002404"/>
            <a:ext cx="15475124" cy="130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29"/>
              </a:lnSpc>
            </a:pPr>
            <a:r>
              <a:rPr lang="en-US" sz="11157" spc="-356" dirty="0">
                <a:solidFill>
                  <a:srgbClr val="FFFFFF"/>
                </a:solidFill>
                <a:latin typeface="Montserrat Extra-Bold"/>
              </a:rPr>
              <a:t>¡MUCHAS GRACIAS!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3525813" y="3702745"/>
            <a:ext cx="5739230" cy="19050"/>
            <a:chOff x="0" y="0"/>
            <a:chExt cx="7652307" cy="25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52258" cy="25400"/>
            </a:xfrm>
            <a:custGeom>
              <a:avLst/>
              <a:gdLst/>
              <a:ahLst/>
              <a:cxnLst/>
              <a:rect l="l" t="t" r="r" b="b"/>
              <a:pathLst>
                <a:path w="7652258" h="25400">
                  <a:moveTo>
                    <a:pt x="12700" y="0"/>
                  </a:moveTo>
                  <a:lnTo>
                    <a:pt x="7639558" y="0"/>
                  </a:lnTo>
                  <a:cubicBezTo>
                    <a:pt x="7646543" y="0"/>
                    <a:pt x="7652258" y="5715"/>
                    <a:pt x="7652258" y="12700"/>
                  </a:cubicBezTo>
                  <a:cubicBezTo>
                    <a:pt x="7652258" y="19685"/>
                    <a:pt x="7646543" y="25400"/>
                    <a:pt x="763955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056666" y="2813662"/>
            <a:ext cx="949988" cy="19050"/>
            <a:chOff x="0" y="0"/>
            <a:chExt cx="1266651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6698" cy="25400"/>
            </a:xfrm>
            <a:custGeom>
              <a:avLst/>
              <a:gdLst/>
              <a:ahLst/>
              <a:cxnLst/>
              <a:rect l="l" t="t" r="r" b="b"/>
              <a:pathLst>
                <a:path w="1266698" h="25400">
                  <a:moveTo>
                    <a:pt x="12700" y="0"/>
                  </a:moveTo>
                  <a:lnTo>
                    <a:pt x="1253998" y="0"/>
                  </a:lnTo>
                  <a:cubicBezTo>
                    <a:pt x="1260983" y="0"/>
                    <a:pt x="1266698" y="5715"/>
                    <a:pt x="1266698" y="12700"/>
                  </a:cubicBezTo>
                  <a:cubicBezTo>
                    <a:pt x="1266698" y="19685"/>
                    <a:pt x="1260983" y="25400"/>
                    <a:pt x="125399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19174" y="2382735"/>
            <a:ext cx="1310580" cy="19050"/>
            <a:chOff x="0" y="0"/>
            <a:chExt cx="1747440" cy="25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47393" cy="25400"/>
            </a:xfrm>
            <a:custGeom>
              <a:avLst/>
              <a:gdLst/>
              <a:ahLst/>
              <a:cxnLst/>
              <a:rect l="l" t="t" r="r" b="b"/>
              <a:pathLst>
                <a:path w="1747393" h="25400">
                  <a:moveTo>
                    <a:pt x="12700" y="0"/>
                  </a:moveTo>
                  <a:lnTo>
                    <a:pt x="1734693" y="0"/>
                  </a:lnTo>
                  <a:cubicBezTo>
                    <a:pt x="1741678" y="0"/>
                    <a:pt x="1747393" y="5715"/>
                    <a:pt x="1747393" y="12700"/>
                  </a:cubicBezTo>
                  <a:cubicBezTo>
                    <a:pt x="1747393" y="19685"/>
                    <a:pt x="1741678" y="25400"/>
                    <a:pt x="173469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0" y="8274411"/>
            <a:ext cx="18288000" cy="1424219"/>
            <a:chOff x="0" y="0"/>
            <a:chExt cx="24384000" cy="18989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898904"/>
            </a:xfrm>
            <a:custGeom>
              <a:avLst/>
              <a:gdLst/>
              <a:ahLst/>
              <a:cxnLst/>
              <a:rect l="l" t="t" r="r" b="b"/>
              <a:pathLst>
                <a:path w="24384000" h="1898904">
                  <a:moveTo>
                    <a:pt x="0" y="0"/>
                  </a:moveTo>
                  <a:lnTo>
                    <a:pt x="24384000" y="0"/>
                  </a:lnTo>
                  <a:lnTo>
                    <a:pt x="24384000" y="1898904"/>
                  </a:lnTo>
                  <a:lnTo>
                    <a:pt x="0" y="18989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t="13887" r="455" b="17139"/>
          <a:stretch>
            <a:fillRect/>
          </a:stretch>
        </p:blipFill>
        <p:spPr>
          <a:xfrm>
            <a:off x="2349475" y="8414186"/>
            <a:ext cx="4323410" cy="11446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1630" b="1630"/>
          <a:stretch>
            <a:fillRect/>
          </a:stretch>
        </p:blipFill>
        <p:spPr>
          <a:xfrm>
            <a:off x="12805984" y="8532860"/>
            <a:ext cx="3354940" cy="10400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1753206">
            <a:off x="-1205646" y="4502295"/>
            <a:ext cx="25783492" cy="9586163"/>
            <a:chOff x="0" y="0"/>
            <a:chExt cx="34377989" cy="127815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78010" cy="12781534"/>
            </a:xfrm>
            <a:custGeom>
              <a:avLst/>
              <a:gdLst/>
              <a:ahLst/>
              <a:cxnLst/>
              <a:rect l="l" t="t" r="r" b="b"/>
              <a:pathLst>
                <a:path w="34378010" h="12781534">
                  <a:moveTo>
                    <a:pt x="0" y="0"/>
                  </a:moveTo>
                  <a:lnTo>
                    <a:pt x="34378010" y="0"/>
                  </a:lnTo>
                  <a:lnTo>
                    <a:pt x="34378010" y="12781534"/>
                  </a:lnTo>
                  <a:lnTo>
                    <a:pt x="0" y="12781534"/>
                  </a:lnTo>
                  <a:close/>
                </a:path>
              </a:pathLst>
            </a:custGeom>
            <a:solidFill>
              <a:srgbClr val="000000">
                <a:alpha val="6667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8560126"/>
            <a:ext cx="16230600" cy="169519"/>
            <a:chOff x="0" y="0"/>
            <a:chExt cx="21640800" cy="2260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226060"/>
            </a:xfrm>
            <a:custGeom>
              <a:avLst/>
              <a:gdLst/>
              <a:ahLst/>
              <a:cxnLst/>
              <a:rect l="l" t="t" r="r" b="b"/>
              <a:pathLst>
                <a:path w="21640800" h="226060">
                  <a:moveTo>
                    <a:pt x="0" y="0"/>
                  </a:moveTo>
                  <a:lnTo>
                    <a:pt x="21640800" y="0"/>
                  </a:lnTo>
                  <a:lnTo>
                    <a:pt x="21640800" y="226060"/>
                  </a:lnTo>
                  <a:lnTo>
                    <a:pt x="0" y="2260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1243029"/>
            <a:ext cx="16230600" cy="169519"/>
            <a:chOff x="0" y="0"/>
            <a:chExt cx="21640800" cy="2260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26060"/>
            </a:xfrm>
            <a:custGeom>
              <a:avLst/>
              <a:gdLst/>
              <a:ahLst/>
              <a:cxnLst/>
              <a:rect l="l" t="t" r="r" b="b"/>
              <a:pathLst>
                <a:path w="21640800" h="226060">
                  <a:moveTo>
                    <a:pt x="0" y="0"/>
                  </a:moveTo>
                  <a:lnTo>
                    <a:pt x="21640800" y="0"/>
                  </a:lnTo>
                  <a:lnTo>
                    <a:pt x="21640800" y="226060"/>
                  </a:lnTo>
                  <a:lnTo>
                    <a:pt x="0" y="2260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2939" b="2939"/>
          <a:stretch>
            <a:fillRect/>
          </a:stretch>
        </p:blipFill>
        <p:spPr>
          <a:xfrm>
            <a:off x="10812227" y="3380649"/>
            <a:ext cx="600923" cy="600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r="1423" b="1423"/>
          <a:stretch>
            <a:fillRect/>
          </a:stretch>
        </p:blipFill>
        <p:spPr>
          <a:xfrm>
            <a:off x="10812227" y="7235019"/>
            <a:ext cx="600923" cy="6009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423" b="1423"/>
          <a:stretch>
            <a:fillRect/>
          </a:stretch>
        </p:blipFill>
        <p:spPr>
          <a:xfrm>
            <a:off x="10812227" y="5906815"/>
            <a:ext cx="600923" cy="600923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812227" y="4723361"/>
            <a:ext cx="600923" cy="600923"/>
            <a:chOff x="0" y="0"/>
            <a:chExt cx="801231" cy="8012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1243" cy="801243"/>
            </a:xfrm>
            <a:custGeom>
              <a:avLst/>
              <a:gdLst/>
              <a:ahLst/>
              <a:cxnLst/>
              <a:rect l="l" t="t" r="r" b="b"/>
              <a:pathLst>
                <a:path w="801243" h="801243">
                  <a:moveTo>
                    <a:pt x="758698" y="0"/>
                  </a:moveTo>
                  <a:lnTo>
                    <a:pt x="42545" y="0"/>
                  </a:lnTo>
                  <a:cubicBezTo>
                    <a:pt x="18923" y="0"/>
                    <a:pt x="0" y="18923"/>
                    <a:pt x="0" y="42545"/>
                  </a:cubicBezTo>
                  <a:lnTo>
                    <a:pt x="0" y="758698"/>
                  </a:lnTo>
                  <a:cubicBezTo>
                    <a:pt x="0" y="782320"/>
                    <a:pt x="18923" y="801243"/>
                    <a:pt x="42545" y="801243"/>
                  </a:cubicBezTo>
                  <a:lnTo>
                    <a:pt x="758698" y="801243"/>
                  </a:lnTo>
                  <a:cubicBezTo>
                    <a:pt x="782320" y="801243"/>
                    <a:pt x="801243" y="782320"/>
                    <a:pt x="801243" y="758698"/>
                  </a:cubicBezTo>
                  <a:lnTo>
                    <a:pt x="801243" y="42545"/>
                  </a:lnTo>
                  <a:cubicBezTo>
                    <a:pt x="801243" y="18923"/>
                    <a:pt x="782320" y="0"/>
                    <a:pt x="7586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r="976" b="976"/>
          <a:stretch>
            <a:fillRect/>
          </a:stretch>
        </p:blipFill>
        <p:spPr>
          <a:xfrm>
            <a:off x="10872173" y="4783307"/>
            <a:ext cx="481031" cy="4810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3959107"/>
            <a:ext cx="8000104" cy="13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21"/>
              </a:lnSpc>
            </a:pPr>
            <a:r>
              <a:rPr lang="en-US" sz="13393" spc="-790">
                <a:solidFill>
                  <a:srgbClr val="FFFFFF"/>
                </a:solidFill>
                <a:latin typeface="Montserrat Extra-Bold"/>
              </a:rPr>
              <a:t>GRACIAS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56284"/>
            <a:ext cx="4457700" cy="107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8"/>
              </a:lnSpc>
            </a:pPr>
            <a:r>
              <a:rPr lang="en-US" sz="6414">
                <a:solidFill>
                  <a:srgbClr val="FFFFFF"/>
                </a:solidFill>
                <a:latin typeface="Montserrat Italics"/>
              </a:rPr>
              <a:t>¿DUDAS?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09287" y="1979665"/>
            <a:ext cx="2851227" cy="89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9"/>
              </a:lnSpc>
            </a:pPr>
            <a:r>
              <a:rPr lang="en-US" sz="3652">
                <a:solidFill>
                  <a:srgbClr val="FFFFFF"/>
                </a:solidFill>
                <a:latin typeface="Montserrat Extra-Bold Italics"/>
              </a:rPr>
              <a:t>CONTACTO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85179" y="3386558"/>
            <a:ext cx="5090776" cy="47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9"/>
              </a:lnSpc>
            </a:pPr>
            <a:r>
              <a:rPr lang="en-US" sz="2392" spc="23">
                <a:solidFill>
                  <a:srgbClr val="FFFFFF"/>
                </a:solidFill>
                <a:latin typeface="Montserrat Bold"/>
              </a:rPr>
              <a:t>@barrera.business.development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85179" y="5944351"/>
            <a:ext cx="3407221" cy="50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2458" spc="23">
                <a:solidFill>
                  <a:srgbClr val="FFFFFF"/>
                </a:solidFill>
                <a:latin typeface="Montserrat Bold"/>
              </a:rPr>
              <a:t>/coachdanielbarrera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69773" y="4690853"/>
            <a:ext cx="2802770" cy="51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3"/>
              </a:lnSpc>
            </a:pPr>
            <a:r>
              <a:rPr lang="en-US" sz="2376" spc="22">
                <a:solidFill>
                  <a:srgbClr val="FFFFFF"/>
                </a:solidFill>
                <a:latin typeface="Montserrat Bold"/>
              </a:rPr>
              <a:t>@barrera_mexico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85178" y="7218212"/>
            <a:ext cx="2416621" cy="50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2458" spc="23">
                <a:solidFill>
                  <a:srgbClr val="FFFFFF"/>
                </a:solidFill>
                <a:latin typeface="Montserrat Bold"/>
              </a:rPr>
              <a:t>223 113 7787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440" y="1795940"/>
            <a:ext cx="13533120" cy="342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>
                <a:solidFill>
                  <a:srgbClr val="000000"/>
                </a:solidFill>
                <a:latin typeface="Arimo Light"/>
              </a:rPr>
              <a:t>Evaluación del Desempeño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77440" y="6036945"/>
            <a:ext cx="13533120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143">
                <a:solidFill>
                  <a:srgbClr val="000000"/>
                </a:solidFill>
                <a:latin typeface="Open Sans"/>
              </a:rPr>
              <a:t>La diferencia entre la decadencia y la excelencia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" b="2"/>
          <a:stretch>
            <a:fillRect/>
          </a:stretch>
        </p:blipFill>
        <p:spPr>
          <a:xfrm>
            <a:off x="6963954" y="-3283"/>
            <a:ext cx="15008879" cy="999915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7020778">
            <a:off x="-2639572" y="1015820"/>
            <a:ext cx="16230600" cy="10441156"/>
            <a:chOff x="0" y="0"/>
            <a:chExt cx="21640800" cy="139215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3921487"/>
            </a:xfrm>
            <a:custGeom>
              <a:avLst/>
              <a:gdLst/>
              <a:ahLst/>
              <a:cxnLst/>
              <a:rect l="l" t="t" r="r" b="b"/>
              <a:pathLst>
                <a:path w="21640800" h="13921487">
                  <a:moveTo>
                    <a:pt x="0" y="0"/>
                  </a:moveTo>
                  <a:lnTo>
                    <a:pt x="21640800" y="0"/>
                  </a:lnTo>
                  <a:lnTo>
                    <a:pt x="21640800" y="13921487"/>
                  </a:lnTo>
                  <a:lnTo>
                    <a:pt x="0" y="13921487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7020778">
            <a:off x="-4108646" y="947486"/>
            <a:ext cx="16230600" cy="10441156"/>
            <a:chOff x="0" y="0"/>
            <a:chExt cx="21640800" cy="139215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3921487"/>
            </a:xfrm>
            <a:custGeom>
              <a:avLst/>
              <a:gdLst/>
              <a:ahLst/>
              <a:cxnLst/>
              <a:rect l="l" t="t" r="r" b="b"/>
              <a:pathLst>
                <a:path w="21640800" h="13921487">
                  <a:moveTo>
                    <a:pt x="0" y="0"/>
                  </a:moveTo>
                  <a:lnTo>
                    <a:pt x="21640800" y="0"/>
                  </a:lnTo>
                  <a:lnTo>
                    <a:pt x="21640800" y="13921487"/>
                  </a:lnTo>
                  <a:lnTo>
                    <a:pt x="0" y="13921487"/>
                  </a:lnTo>
                  <a:close/>
                </a:path>
              </a:pathLst>
            </a:custGeom>
            <a:solidFill>
              <a:srgbClr val="263F6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r="426" b="1150"/>
          <a:stretch>
            <a:fillRect/>
          </a:stretch>
        </p:blipFill>
        <p:spPr>
          <a:xfrm>
            <a:off x="1028700" y="1028700"/>
            <a:ext cx="1783058" cy="2950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r="2501" b="3210"/>
          <a:stretch>
            <a:fillRect/>
          </a:stretch>
        </p:blipFill>
        <p:spPr>
          <a:xfrm>
            <a:off x="15476242" y="8956802"/>
            <a:ext cx="1783058" cy="29501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1545798" y="4571173"/>
            <a:ext cx="5263283" cy="19050"/>
            <a:chOff x="0" y="0"/>
            <a:chExt cx="7017711" cy="25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17766" cy="25400"/>
            </a:xfrm>
            <a:custGeom>
              <a:avLst/>
              <a:gdLst/>
              <a:ahLst/>
              <a:cxnLst/>
              <a:rect l="l" t="t" r="r" b="b"/>
              <a:pathLst>
                <a:path w="7017766" h="25400">
                  <a:moveTo>
                    <a:pt x="12700" y="0"/>
                  </a:moveTo>
                  <a:lnTo>
                    <a:pt x="7005066" y="0"/>
                  </a:lnTo>
                  <a:cubicBezTo>
                    <a:pt x="7012051" y="0"/>
                    <a:pt x="7017766" y="5715"/>
                    <a:pt x="7017766" y="12700"/>
                  </a:cubicBezTo>
                  <a:cubicBezTo>
                    <a:pt x="7017766" y="19685"/>
                    <a:pt x="7012051" y="25400"/>
                    <a:pt x="700506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-2308519" y="9573316"/>
            <a:ext cx="9024823" cy="19050"/>
            <a:chOff x="0" y="0"/>
            <a:chExt cx="12033097" cy="25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033123" cy="25400"/>
            </a:xfrm>
            <a:custGeom>
              <a:avLst/>
              <a:gdLst/>
              <a:ahLst/>
              <a:cxnLst/>
              <a:rect l="l" t="t" r="r" b="b"/>
              <a:pathLst>
                <a:path w="12033123" h="25400">
                  <a:moveTo>
                    <a:pt x="12700" y="0"/>
                  </a:moveTo>
                  <a:lnTo>
                    <a:pt x="12020423" y="0"/>
                  </a:lnTo>
                  <a:cubicBezTo>
                    <a:pt x="12027408" y="0"/>
                    <a:pt x="12033123" y="5715"/>
                    <a:pt x="12033123" y="12700"/>
                  </a:cubicBezTo>
                  <a:cubicBezTo>
                    <a:pt x="12033123" y="19685"/>
                    <a:pt x="12027408" y="25400"/>
                    <a:pt x="1202042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3525813" y="3702745"/>
            <a:ext cx="5739230" cy="19050"/>
            <a:chOff x="0" y="0"/>
            <a:chExt cx="7652307" cy="25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52258" cy="25400"/>
            </a:xfrm>
            <a:custGeom>
              <a:avLst/>
              <a:gdLst/>
              <a:ahLst/>
              <a:cxnLst/>
              <a:rect l="l" t="t" r="r" b="b"/>
              <a:pathLst>
                <a:path w="7652258" h="25400">
                  <a:moveTo>
                    <a:pt x="12700" y="0"/>
                  </a:moveTo>
                  <a:lnTo>
                    <a:pt x="7639558" y="0"/>
                  </a:lnTo>
                  <a:cubicBezTo>
                    <a:pt x="7646543" y="0"/>
                    <a:pt x="7652258" y="5715"/>
                    <a:pt x="7652258" y="12700"/>
                  </a:cubicBezTo>
                  <a:cubicBezTo>
                    <a:pt x="7652258" y="19685"/>
                    <a:pt x="7646543" y="25400"/>
                    <a:pt x="763955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056666" y="2813662"/>
            <a:ext cx="949988" cy="19050"/>
            <a:chOff x="0" y="0"/>
            <a:chExt cx="1266651" cy="25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6698" cy="25400"/>
            </a:xfrm>
            <a:custGeom>
              <a:avLst/>
              <a:gdLst/>
              <a:ahLst/>
              <a:cxnLst/>
              <a:rect l="l" t="t" r="r" b="b"/>
              <a:pathLst>
                <a:path w="1266698" h="25400">
                  <a:moveTo>
                    <a:pt x="12700" y="0"/>
                  </a:moveTo>
                  <a:lnTo>
                    <a:pt x="1253998" y="0"/>
                  </a:lnTo>
                  <a:cubicBezTo>
                    <a:pt x="1260983" y="0"/>
                    <a:pt x="1266698" y="5715"/>
                    <a:pt x="1266698" y="12700"/>
                  </a:cubicBezTo>
                  <a:cubicBezTo>
                    <a:pt x="1266698" y="19685"/>
                    <a:pt x="1260983" y="25400"/>
                    <a:pt x="125399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19174" y="2382735"/>
            <a:ext cx="1310580" cy="19050"/>
            <a:chOff x="0" y="0"/>
            <a:chExt cx="1747440" cy="25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47393" cy="25400"/>
            </a:xfrm>
            <a:custGeom>
              <a:avLst/>
              <a:gdLst/>
              <a:ahLst/>
              <a:cxnLst/>
              <a:rect l="l" t="t" r="r" b="b"/>
              <a:pathLst>
                <a:path w="1747393" h="25400">
                  <a:moveTo>
                    <a:pt x="12700" y="0"/>
                  </a:moveTo>
                  <a:lnTo>
                    <a:pt x="1734693" y="0"/>
                  </a:lnTo>
                  <a:cubicBezTo>
                    <a:pt x="1741678" y="0"/>
                    <a:pt x="1747393" y="5715"/>
                    <a:pt x="1747393" y="12700"/>
                  </a:cubicBezTo>
                  <a:cubicBezTo>
                    <a:pt x="1747393" y="19685"/>
                    <a:pt x="1741678" y="25400"/>
                    <a:pt x="173469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55441" y="4853422"/>
            <a:ext cx="8371754" cy="398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94"/>
              </a:lnSpc>
            </a:pPr>
            <a:r>
              <a:rPr lang="en-US" sz="7567">
                <a:solidFill>
                  <a:srgbClr val="FFFFFF"/>
                </a:solidFill>
                <a:latin typeface="Montserrat Bold"/>
              </a:rPr>
              <a:t>EVALUACIÓN Y CONTROL DE DESEMPEÑO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4300" y="0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63040" y="752284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¿Porqué debemos gestionar el Desempeño?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740" y="2552700"/>
            <a:ext cx="15590520" cy="446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Todos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queremos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tener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ÉXITO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El ÉXITO se define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como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LOGRO DE LOS OBJETIVOS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El ÉXITO de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organización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depende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logro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objetivos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 las </a:t>
            </a:r>
            <a:r>
              <a:rPr lang="en-US" sz="2899" b="1" spc="-115" dirty="0" err="1">
                <a:solidFill>
                  <a:srgbClr val="000000"/>
                </a:solidFill>
                <a:latin typeface="Montserrat"/>
              </a:rPr>
              <a:t>funciones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que la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componen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Cada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Función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tener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b="1" spc="-115" dirty="0" err="1">
                <a:solidFill>
                  <a:srgbClr val="000000"/>
                </a:solidFill>
                <a:latin typeface="Montserrat"/>
              </a:rPr>
              <a:t>claridad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acerca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cómo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contribuye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al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éxito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Organización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El primer paso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Gestión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Desempeño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es la 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PLANEACIÓN.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El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segundo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paso es la 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DIRECCIÓN.</a:t>
            </a:r>
          </a:p>
          <a:p>
            <a:pPr marL="524824" lvl="1" indent="-262412" algn="l">
              <a:lnSpc>
                <a:spcPts val="3885"/>
              </a:lnSpc>
              <a:buFont typeface="Arial"/>
              <a:buChar char="•"/>
            </a:pP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El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tercer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paso es La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del 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Desempeño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…</a:t>
            </a:r>
            <a:r>
              <a:rPr lang="en-US" sz="2899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99" b="1" spc="-115" dirty="0">
                <a:solidFill>
                  <a:srgbClr val="000000"/>
                </a:solidFill>
                <a:latin typeface="Montserrat"/>
              </a:rPr>
              <a:t>CONTROL</a:t>
            </a:r>
            <a:r>
              <a:rPr lang="en-US" sz="2899" spc="-115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01171" y="2150518"/>
            <a:ext cx="12654905" cy="70671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66888" y="514827"/>
            <a:ext cx="1094249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Esquema Básico del Desempeño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07240" y="9589773"/>
            <a:ext cx="30175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898989"/>
                </a:solidFill>
                <a:latin typeface="Open Sans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 rot="1869998">
            <a:off x="7387881" y="5556498"/>
            <a:ext cx="1761340" cy="40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“lo haría…”</a:t>
            </a:r>
          </a:p>
        </p:txBody>
      </p:sp>
      <p:sp>
        <p:nvSpPr>
          <p:cNvPr id="8" name="TextBox 8"/>
          <p:cNvSpPr txBox="1"/>
          <p:nvPr/>
        </p:nvSpPr>
        <p:spPr>
          <a:xfrm rot="-1866239">
            <a:off x="9354491" y="5231697"/>
            <a:ext cx="1761340" cy="40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“si pudiera…”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8252716" y="7129794"/>
            <a:ext cx="1761340" cy="40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“qué haré?”</a:t>
            </a:r>
          </a:p>
        </p:txBody>
      </p:sp>
      <p:sp>
        <p:nvSpPr>
          <p:cNvPr id="10" name="TextBox 10"/>
          <p:cNvSpPr txBox="1"/>
          <p:nvPr/>
        </p:nvSpPr>
        <p:spPr>
          <a:xfrm rot="-154013">
            <a:off x="8606524" y="5767565"/>
            <a:ext cx="1121085" cy="77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“lo </a:t>
            </a:r>
          </a:p>
          <a:p>
            <a:pPr algn="ctr">
              <a:lnSpc>
                <a:spcPts val="2879"/>
              </a:lnSpc>
            </a:pPr>
            <a:r>
              <a:rPr lang="en-US" sz="2400" spc="-95">
                <a:solidFill>
                  <a:srgbClr val="000000"/>
                </a:solidFill>
                <a:latin typeface="Open Sans"/>
              </a:rPr>
              <a:t>hago”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8085" y="2170768"/>
            <a:ext cx="11049253" cy="63745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66888" y="514827"/>
            <a:ext cx="1094249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Componentes del Desempeño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07240" y="9589773"/>
            <a:ext cx="30175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-71">
                <a:solidFill>
                  <a:srgbClr val="898989"/>
                </a:solidFill>
                <a:latin typeface="Open Sans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66478" y="6236970"/>
            <a:ext cx="445020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 Bold"/>
              </a:rPr>
              <a:t>COMPORTAMIENTOS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57836" y="6236970"/>
            <a:ext cx="317468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0000"/>
                </a:solidFill>
                <a:latin typeface="Montserrat Bold"/>
              </a:rPr>
              <a:t>CAPACIDADES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063240" y="576946"/>
            <a:ext cx="12161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La Evaluación de Resultados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46868"/>
            <a:ext cx="11226566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Requiere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previamente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hayan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establecido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b="1" spc="-119" dirty="0" err="1">
                <a:solidFill>
                  <a:srgbClr val="000000"/>
                </a:solidFill>
                <a:latin typeface="Montserrat"/>
              </a:rPr>
              <a:t>objetivos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y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metas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parciales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términos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b="1" spc="-119" dirty="0" err="1">
                <a:solidFill>
                  <a:srgbClr val="000000"/>
                </a:solidFill>
                <a:latin typeface="Montserrat"/>
              </a:rPr>
              <a:t>Indicadores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Clave de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Desempeño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(KPI’s)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Cuando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existen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varios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objetivos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es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necesario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dar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criterio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prioridad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o </a:t>
            </a:r>
            <a:r>
              <a:rPr lang="en-US" sz="3000" b="1" spc="-119" dirty="0">
                <a:solidFill>
                  <a:srgbClr val="000000"/>
                </a:solidFill>
                <a:latin typeface="Montserrat"/>
              </a:rPr>
              <a:t>peso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relativo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(%).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El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nivel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logro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debe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poder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ser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determinado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por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responsable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recomendable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mantener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mecanismos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control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frecuente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permitan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b="1" spc="-119" dirty="0" err="1">
                <a:solidFill>
                  <a:srgbClr val="000000"/>
                </a:solidFill>
                <a:latin typeface="Montserrat"/>
              </a:rPr>
              <a:t>corregir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desviaciones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La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será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una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apreciación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general del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nivel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logro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SIN SORPRESAS.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muy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recomendable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que la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evaluación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se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exprese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términos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b="1" spc="-119" dirty="0" err="1">
                <a:solidFill>
                  <a:srgbClr val="000000"/>
                </a:solidFill>
                <a:latin typeface="Montserrat"/>
              </a:rPr>
              <a:t>numéricos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. Por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ejemplo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: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PORCENTAJE, que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puede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ser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claramente</a:t>
            </a:r>
            <a:r>
              <a:rPr lang="en-US" sz="3000" spc="-11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-119" dirty="0" err="1">
                <a:solidFill>
                  <a:srgbClr val="000000"/>
                </a:solidFill>
                <a:latin typeface="Montserrat"/>
              </a:rPr>
              <a:t>interpretado</a:t>
            </a:r>
            <a:endParaRPr lang="en-US" sz="3000" spc="-119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289" b="289"/>
          <a:stretch>
            <a:fillRect/>
          </a:stretch>
        </p:blipFill>
        <p:spPr>
          <a:xfrm>
            <a:off x="12964733" y="2216540"/>
            <a:ext cx="4550925" cy="30339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33861" y="5485695"/>
            <a:ext cx="4581797" cy="3446179"/>
            <a:chOff x="0" y="0"/>
            <a:chExt cx="6792686" cy="51090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92722" cy="5109083"/>
            </a:xfrm>
            <a:custGeom>
              <a:avLst/>
              <a:gdLst/>
              <a:ahLst/>
              <a:cxnLst/>
              <a:rect l="l" t="t" r="r" b="b"/>
              <a:pathLst>
                <a:path w="6792722" h="5109083">
                  <a:moveTo>
                    <a:pt x="0" y="0"/>
                  </a:moveTo>
                  <a:lnTo>
                    <a:pt x="6792722" y="0"/>
                  </a:lnTo>
                  <a:lnTo>
                    <a:pt x="6792722" y="5109083"/>
                  </a:lnTo>
                  <a:lnTo>
                    <a:pt x="0" y="5109083"/>
                  </a:lnTo>
                  <a:close/>
                </a:path>
              </a:pathLst>
            </a:custGeom>
            <a:solidFill>
              <a:srgbClr val="B4C7E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24" y="-1524"/>
              <a:ext cx="6795770" cy="5112131"/>
            </a:xfrm>
            <a:custGeom>
              <a:avLst/>
              <a:gdLst/>
              <a:ahLst/>
              <a:cxnLst/>
              <a:rect l="l" t="t" r="r" b="b"/>
              <a:pathLst>
                <a:path w="6795770" h="5112131">
                  <a:moveTo>
                    <a:pt x="1524" y="0"/>
                  </a:moveTo>
                  <a:lnTo>
                    <a:pt x="6794246" y="0"/>
                  </a:lnTo>
                  <a:cubicBezTo>
                    <a:pt x="6795135" y="0"/>
                    <a:pt x="6795770" y="762"/>
                    <a:pt x="6795770" y="1524"/>
                  </a:cubicBezTo>
                  <a:lnTo>
                    <a:pt x="6795770" y="5110607"/>
                  </a:lnTo>
                  <a:cubicBezTo>
                    <a:pt x="6795770" y="5111496"/>
                    <a:pt x="6795008" y="5112131"/>
                    <a:pt x="6794246" y="5112131"/>
                  </a:cubicBezTo>
                  <a:lnTo>
                    <a:pt x="1524" y="5112131"/>
                  </a:lnTo>
                  <a:cubicBezTo>
                    <a:pt x="635" y="5112131"/>
                    <a:pt x="0" y="5111369"/>
                    <a:pt x="0" y="511060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110607"/>
                  </a:lnTo>
                  <a:lnTo>
                    <a:pt x="1524" y="5110607"/>
                  </a:lnTo>
                  <a:lnTo>
                    <a:pt x="1524" y="5109083"/>
                  </a:lnTo>
                  <a:lnTo>
                    <a:pt x="6794246" y="5109083"/>
                  </a:lnTo>
                  <a:lnTo>
                    <a:pt x="6794246" y="5110607"/>
                  </a:lnTo>
                  <a:lnTo>
                    <a:pt x="6792722" y="5110607"/>
                  </a:lnTo>
                  <a:lnTo>
                    <a:pt x="6792722" y="1524"/>
                  </a:lnTo>
                  <a:lnTo>
                    <a:pt x="6794246" y="1524"/>
                  </a:lnTo>
                  <a:lnTo>
                    <a:pt x="67942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792686" cy="510909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960"/>
                </a:lnSpc>
              </a:pP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E</a:t>
              </a:r>
              <a:r>
                <a:rPr lang="en-US" sz="3300" spc="-131">
                  <a:solidFill>
                    <a:srgbClr val="000000"/>
                  </a:solidFill>
                  <a:latin typeface="Montserrat Bold"/>
                </a:rPr>
                <a:t>S</a:t>
              </a: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pecíficas</a:t>
              </a:r>
            </a:p>
            <a:p>
              <a:pPr algn="l">
                <a:lnSpc>
                  <a:spcPts val="3960"/>
                </a:lnSpc>
              </a:pP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  </a:t>
              </a:r>
              <a:r>
                <a:rPr lang="en-US" sz="3300" spc="-131">
                  <a:solidFill>
                    <a:srgbClr val="000000"/>
                  </a:solidFill>
                  <a:latin typeface="Montserrat Bold"/>
                </a:rPr>
                <a:t>M</a:t>
              </a: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edibles</a:t>
              </a:r>
            </a:p>
            <a:p>
              <a:pPr algn="l">
                <a:lnSpc>
                  <a:spcPts val="3960"/>
                </a:lnSpc>
              </a:pPr>
              <a:r>
                <a:rPr lang="en-US" sz="3300" spc="-131">
                  <a:solidFill>
                    <a:srgbClr val="000000"/>
                  </a:solidFill>
                  <a:latin typeface="Montserrat Bold"/>
                </a:rPr>
                <a:t>    A</a:t>
              </a: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gresivas</a:t>
              </a:r>
            </a:p>
            <a:p>
              <a:pPr algn="l">
                <a:lnSpc>
                  <a:spcPts val="3960"/>
                </a:lnSpc>
              </a:pP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      </a:t>
              </a:r>
              <a:r>
                <a:rPr lang="en-US" sz="3300" spc="-131">
                  <a:solidFill>
                    <a:srgbClr val="000000"/>
                  </a:solidFill>
                  <a:latin typeface="Montserrat Bold"/>
                </a:rPr>
                <a:t>R</a:t>
              </a: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ealizables</a:t>
              </a:r>
            </a:p>
            <a:p>
              <a:pPr algn="l">
                <a:lnSpc>
                  <a:spcPts val="3960"/>
                </a:lnSpc>
              </a:pP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Con </a:t>
              </a:r>
              <a:r>
                <a:rPr lang="en-US" sz="3300" spc="-131">
                  <a:solidFill>
                    <a:srgbClr val="000000"/>
                  </a:solidFill>
                  <a:latin typeface="Montserrat Bold"/>
                </a:rPr>
                <a:t>T</a:t>
              </a:r>
              <a:r>
                <a:rPr lang="en-US" sz="3300" spc="-131">
                  <a:solidFill>
                    <a:srgbClr val="000000"/>
                  </a:solidFill>
                  <a:latin typeface="Montserrat"/>
                </a:rPr>
                <a:t>iempo definido.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61453" y="5143500"/>
            <a:ext cx="5856020" cy="39015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Ejemplo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70987"/>
            <a:ext cx="15590520" cy="394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5"/>
              </a:lnSpc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Un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Representante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Ventas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tiene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los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siguientes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objetivos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:</a:t>
            </a:r>
          </a:p>
          <a:p>
            <a:pPr marL="776764" lvl="1" indent="-514350" algn="l">
              <a:lnSpc>
                <a:spcPts val="3915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Cumplir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su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presupuesto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Ventas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mensuales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hasta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alcanzar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Ventas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Totales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el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año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24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millones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pesos. </a:t>
            </a:r>
          </a:p>
          <a:p>
            <a:pPr marL="776764" lvl="1" indent="-514350" algn="l">
              <a:lnSpc>
                <a:spcPts val="3915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Cumplir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meta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Rentabilidad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términos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Utilidad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Operación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del 40%.</a:t>
            </a:r>
          </a:p>
          <a:p>
            <a:pPr marL="776764" lvl="1" indent="-514350" algn="l">
              <a:lnSpc>
                <a:spcPts val="3915"/>
              </a:lnSpc>
              <a:buFont typeface="+mj-lt"/>
              <a:buAutoNum type="arabicPeriod"/>
            </a:pP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Incrementar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Cartera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Clientes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con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ventas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a un nuevo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cliente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cada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24828" lvl="1" indent="-262414" algn="l">
              <a:lnSpc>
                <a:spcPts val="3915"/>
              </a:lnSpc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El peso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relativo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del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Objetivo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1 es de 40%</a:t>
            </a:r>
          </a:p>
          <a:p>
            <a:pPr marL="524828" lvl="1" indent="-262414" algn="l">
              <a:lnSpc>
                <a:spcPts val="3915"/>
              </a:lnSpc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                            del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Objetivo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2 es de 40%</a:t>
            </a:r>
          </a:p>
          <a:p>
            <a:pPr marL="524828" lvl="1" indent="-262414" algn="l">
              <a:lnSpc>
                <a:spcPts val="3915"/>
              </a:lnSpc>
            </a:pP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                            del </a:t>
            </a:r>
            <a:r>
              <a:rPr lang="en-US" sz="2900" spc="-115" dirty="0" err="1">
                <a:solidFill>
                  <a:srgbClr val="000000"/>
                </a:solidFill>
                <a:latin typeface="Montserrat"/>
              </a:rPr>
              <a:t>Objetivo</a:t>
            </a:r>
            <a:r>
              <a:rPr lang="en-US" sz="2900" spc="-115" dirty="0">
                <a:solidFill>
                  <a:srgbClr val="000000"/>
                </a:solidFill>
                <a:latin typeface="Montserrat"/>
              </a:rPr>
              <a:t> 3 es de 20%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19" y="-70165"/>
            <a:ext cx="18516600" cy="1858101"/>
            <a:chOff x="0" y="0"/>
            <a:chExt cx="24688800" cy="2477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8800" cy="2477516"/>
            </a:xfrm>
            <a:custGeom>
              <a:avLst/>
              <a:gdLst/>
              <a:ahLst/>
              <a:cxnLst/>
              <a:rect l="l" t="t" r="r" b="b"/>
              <a:pathLst>
                <a:path w="24688800" h="2477516">
                  <a:moveTo>
                    <a:pt x="0" y="0"/>
                  </a:moveTo>
                  <a:lnTo>
                    <a:pt x="24688800" y="0"/>
                  </a:lnTo>
                  <a:lnTo>
                    <a:pt x="24688800" y="2477516"/>
                  </a:lnTo>
                  <a:lnTo>
                    <a:pt x="0" y="2477516"/>
                  </a:lnTo>
                  <a:close/>
                </a:path>
              </a:pathLst>
            </a:custGeom>
            <a:solidFill>
              <a:srgbClr val="21355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740" y="650558"/>
            <a:ext cx="1559052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FFFFF"/>
                </a:solidFill>
                <a:latin typeface="Montserrat Extra-Bold Light"/>
              </a:rPr>
              <a:t>Ejemplo del Representante de Ventas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04455" y="2889990"/>
          <a:ext cx="16982414" cy="5715000"/>
        </p:xfrm>
        <a:graphic>
          <a:graphicData uri="http://schemas.openxmlformats.org/drawingml/2006/table">
            <a:tbl>
              <a:tblPr/>
              <a:tblGrid>
                <a:gridCol w="188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493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46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269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687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Enero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Febrero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Marzo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Abril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Mayo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Junio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Julio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Agosto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Septiembre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Octubre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Noviembre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Diciembre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Total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Peso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Evaluación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Presupuesto de Ventas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1,700,000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1,800,000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1,825,000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1,850,000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1,900,000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2,000,000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2,025,000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2,100,000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2,150,000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2,200,000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2,200,000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2,250,000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24,000,000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Ventas Netas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1,725,438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1,897,540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1,813,274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1,737,425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1,924,542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1,987,235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2,031,422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2,072,336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2,095,237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2,192,734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2,235,733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2,322,075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24,034,991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Logro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101.5%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105.4%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99.4%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93.9%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101.3%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99.4%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100.3%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98.7%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97.5%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101.6%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103.2%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100.1%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40.1%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Utilidad de Operación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680,000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720,000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730,000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740,000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760,000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810,000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840,000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860,000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880,000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880,000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900,000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9,600,000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Utilidad de Op. Real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598,345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698,225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724,567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732,678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765,834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812,704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815,422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852,734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857,863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872,374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882,356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   922,134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    9,535,236 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Logro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88.0%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97.0%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99.3%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100.8%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101.6%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101.5%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99.8%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99.1%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100.3%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102.5%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99.3%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39.7%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0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Cartera de Clientes Plan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48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49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50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51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Cartera de Clientes Real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48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49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51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55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79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Logro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97.7%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97.7%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102.2%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97.9%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98.0%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98.0%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100.0%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101.9%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101.9%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101.9%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 spc="-59">
                          <a:solidFill>
                            <a:srgbClr val="000000"/>
                          </a:solidFill>
                          <a:latin typeface="Open Sans"/>
                        </a:rPr>
                        <a:t>99.8%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350" spc="-53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20.0%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79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EVALUACIÓN DE RESULTADOS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EVALUACIÓN DE RESULTADOS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EVALUACIÓN DE RESULTADOS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-71">
                          <a:solidFill>
                            <a:srgbClr val="000000"/>
                          </a:solidFill>
                          <a:latin typeface="Open Sans"/>
                        </a:rPr>
                        <a:t>99.7%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1812</Words>
  <Application>Microsoft Office PowerPoint</Application>
  <PresentationFormat>Personalizado</PresentationFormat>
  <Paragraphs>361</Paragraphs>
  <Slides>27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League Spartan</vt:lpstr>
      <vt:lpstr>Open Sans</vt:lpstr>
      <vt:lpstr>Montserrat Bold</vt:lpstr>
      <vt:lpstr>Open Sans Bold</vt:lpstr>
      <vt:lpstr>Montserrat Extra-Bold Italics</vt:lpstr>
      <vt:lpstr>Arimo Light</vt:lpstr>
      <vt:lpstr>Montserrat Extra-Bold Light</vt:lpstr>
      <vt:lpstr>Montserrat Italics</vt:lpstr>
      <vt:lpstr>Montserrat Extra-Bold</vt:lpstr>
      <vt:lpstr>Arial</vt:lpstr>
      <vt:lpstr>Calibri</vt:lpstr>
      <vt:lpstr>Montserrat</vt:lpstr>
      <vt:lpstr>Montserrat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Y CONTROL DE DESEMPEÑO.pptx</dc:title>
  <cp:lastModifiedBy>Jesus Landa</cp:lastModifiedBy>
  <cp:revision>7</cp:revision>
  <dcterms:created xsi:type="dcterms:W3CDTF">2006-08-16T00:00:00Z</dcterms:created>
  <dcterms:modified xsi:type="dcterms:W3CDTF">2022-11-23T18:31:46Z</dcterms:modified>
  <dc:identifier>DAFSx5zBtUI</dc:identifier>
</cp:coreProperties>
</file>