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Lst>
  <p:sldSz cx="18288000" cy="10287000"/>
  <p:notesSz cx="6858000" cy="9144000"/>
  <p:embeddedFontLst>
    <p:embeddedFont>
      <p:font typeface="Arimo" panose="020B0604020202020204" charset="0"/>
      <p:regular r:id="rId155"/>
    </p:embeddedFont>
    <p:embeddedFont>
      <p:font typeface="Arimo Bold" panose="020B0604020202020204" charset="0"/>
      <p:regular r:id="rId156"/>
    </p:embeddedFont>
    <p:embeddedFont>
      <p:font typeface="Arimo Italics" panose="020B0604020202020204" charset="0"/>
      <p:regular r:id="rId157"/>
    </p:embeddedFont>
    <p:embeddedFont>
      <p:font typeface="Calibri" panose="020F0502020204030204" pitchFamily="34" charset="0"/>
      <p:regular r:id="rId158"/>
      <p:bold r:id="rId159"/>
      <p:italic r:id="rId160"/>
      <p:boldItalic r:id="rId161"/>
    </p:embeddedFont>
    <p:embeddedFont>
      <p:font typeface="Montserrat" panose="00000500000000000000" pitchFamily="2" charset="0"/>
      <p:regular r:id="rId162"/>
    </p:embeddedFont>
    <p:embeddedFont>
      <p:font typeface="Montserrat Bold" panose="00000800000000000000" charset="0"/>
      <p:regular r:id="rId163"/>
    </p:embeddedFont>
    <p:embeddedFont>
      <p:font typeface="Montserrat Extra-Bold" panose="020B0604020202020204" charset="0"/>
      <p:regular r:id="rId164"/>
    </p:embeddedFont>
    <p:embeddedFont>
      <p:font typeface="Montserrat Extra-Bold Bold" panose="020B0604020202020204" charset="0"/>
      <p:regular r:id="rId165"/>
    </p:embeddedFont>
    <p:embeddedFont>
      <p:font typeface="Montserrat Extra-Bold Italics" panose="020B0604020202020204" charset="0"/>
      <p:regular r:id="rId166"/>
    </p:embeddedFont>
    <p:embeddedFont>
      <p:font typeface="Montserrat Italics" panose="020B0604020202020204" charset="0"/>
      <p:regular r:id="rId167"/>
    </p:embeddedFont>
    <p:embeddedFont>
      <p:font typeface="Montserrat Light" panose="00000400000000000000" pitchFamily="2" charset="0"/>
      <p:regular r:id="rId168"/>
    </p:embeddedFont>
    <p:embeddedFont>
      <p:font typeface="Open Sans" panose="020B0606030504020204" pitchFamily="34" charset="0"/>
      <p:regular r:id="rId169"/>
    </p:embeddedFont>
    <p:embeddedFont>
      <p:font typeface="Open Sans Bold" panose="020B0806030504020204" charset="0"/>
      <p:regular r:id="rId1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17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font" Target="fonts/font5.fntdata"/><Relationship Id="rId170" Type="http://schemas.openxmlformats.org/officeDocument/2006/relationships/font" Target="fonts/font16.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font" Target="fonts/font6.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font" Target="fonts/font2.fntdata"/><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10.fntdata"/><Relationship Id="rId16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11.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font" Target="fonts/font1.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14.11.2022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MICROECONOMÍA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1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5.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jpeg"/></Relationships>
</file>

<file path=ppt/slides/_rels/slide1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020778">
            <a:off x="-7861675" y="821505"/>
            <a:ext cx="16230600" cy="10441156"/>
            <a:chOff x="0" y="0"/>
            <a:chExt cx="21640800" cy="13921541"/>
          </a:xfrm>
        </p:grpSpPr>
        <p:sp>
          <p:nvSpPr>
            <p:cNvPr id="3" name="Freeform 3"/>
            <p:cNvSpPr/>
            <p:nvPr/>
          </p:nvSpPr>
          <p:spPr>
            <a:xfrm>
              <a:off x="0" y="0"/>
              <a:ext cx="21640800" cy="13921487"/>
            </a:xfrm>
            <a:custGeom>
              <a:avLst/>
              <a:gdLst/>
              <a:ahLst/>
              <a:cxnLst/>
              <a:rect l="l" t="t" r="r" b="b"/>
              <a:pathLst>
                <a:path w="21640800" h="13921487">
                  <a:moveTo>
                    <a:pt x="0" y="0"/>
                  </a:moveTo>
                  <a:lnTo>
                    <a:pt x="21640800" y="0"/>
                  </a:lnTo>
                  <a:lnTo>
                    <a:pt x="21640800" y="13921487"/>
                  </a:lnTo>
                  <a:lnTo>
                    <a:pt x="0" y="13921487"/>
                  </a:lnTo>
                  <a:close/>
                </a:path>
              </a:pathLst>
            </a:custGeom>
            <a:solidFill>
              <a:srgbClr val="002060"/>
            </a:solidFill>
          </p:spPr>
        </p:sp>
      </p:grpSp>
      <p:sp>
        <p:nvSpPr>
          <p:cNvPr id="4" name="TextBox 4"/>
          <p:cNvSpPr txBox="1"/>
          <p:nvPr/>
        </p:nvSpPr>
        <p:spPr>
          <a:xfrm>
            <a:off x="2349474" y="5409373"/>
            <a:ext cx="14795525" cy="1234372"/>
          </a:xfrm>
          <a:prstGeom prst="rect">
            <a:avLst/>
          </a:prstGeom>
        </p:spPr>
        <p:txBody>
          <a:bodyPr lIns="0" tIns="0" rIns="0" bIns="0" rtlCol="0" anchor="t">
            <a:spAutoFit/>
          </a:bodyPr>
          <a:lstStyle/>
          <a:p>
            <a:pPr algn="l">
              <a:lnSpc>
                <a:spcPts val="12410"/>
              </a:lnSpc>
            </a:pPr>
            <a:r>
              <a:rPr lang="en-US" sz="13943" spc="-446">
                <a:solidFill>
                  <a:srgbClr val="FFFFFF"/>
                </a:solidFill>
                <a:latin typeface="Montserrat Extra-Bold"/>
              </a:rPr>
              <a:t>¡BIENVENIDOS!</a:t>
            </a:r>
          </a:p>
        </p:txBody>
      </p:sp>
      <p:pic>
        <p:nvPicPr>
          <p:cNvPr id="5" name="Picture 5"/>
          <p:cNvPicPr>
            <a:picLocks noChangeAspect="1"/>
          </p:cNvPicPr>
          <p:nvPr/>
        </p:nvPicPr>
        <p:blipFill>
          <a:blip r:embed="rId2"/>
          <a:srcRect r="426" b="1150"/>
          <a:stretch>
            <a:fillRect/>
          </a:stretch>
        </p:blipFill>
        <p:spPr>
          <a:xfrm>
            <a:off x="1028700" y="1028700"/>
            <a:ext cx="1783058" cy="295015"/>
          </a:xfrm>
          <a:prstGeom prst="rect">
            <a:avLst/>
          </a:prstGeom>
        </p:spPr>
      </p:pic>
      <p:grpSp>
        <p:nvGrpSpPr>
          <p:cNvPr id="6" name="Group 6"/>
          <p:cNvGrpSpPr>
            <a:grpSpLocks noChangeAspect="1"/>
          </p:cNvGrpSpPr>
          <p:nvPr/>
        </p:nvGrpSpPr>
        <p:grpSpPr>
          <a:xfrm>
            <a:off x="-1545798" y="4571173"/>
            <a:ext cx="5263283" cy="19050"/>
            <a:chOff x="0" y="0"/>
            <a:chExt cx="7017711" cy="25400"/>
          </a:xfrm>
        </p:grpSpPr>
        <p:sp>
          <p:nvSpPr>
            <p:cNvPr id="7" name="Freeform 7"/>
            <p:cNvSpPr/>
            <p:nvPr/>
          </p:nvSpPr>
          <p:spPr>
            <a:xfrm>
              <a:off x="0" y="0"/>
              <a:ext cx="7017766" cy="25400"/>
            </a:xfrm>
            <a:custGeom>
              <a:avLst/>
              <a:gdLst/>
              <a:ahLst/>
              <a:cxnLst/>
              <a:rect l="l" t="t" r="r" b="b"/>
              <a:pathLst>
                <a:path w="7017766" h="25400">
                  <a:moveTo>
                    <a:pt x="12700" y="0"/>
                  </a:moveTo>
                  <a:lnTo>
                    <a:pt x="7005066" y="0"/>
                  </a:lnTo>
                  <a:cubicBezTo>
                    <a:pt x="7012051" y="0"/>
                    <a:pt x="7017766" y="5715"/>
                    <a:pt x="7017766" y="12700"/>
                  </a:cubicBezTo>
                  <a:cubicBezTo>
                    <a:pt x="7017766" y="19685"/>
                    <a:pt x="7012051" y="25400"/>
                    <a:pt x="7005066"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8" name="Group 8"/>
          <p:cNvGrpSpPr>
            <a:grpSpLocks noChangeAspect="1"/>
          </p:cNvGrpSpPr>
          <p:nvPr/>
        </p:nvGrpSpPr>
        <p:grpSpPr>
          <a:xfrm>
            <a:off x="-3525813" y="3702745"/>
            <a:ext cx="5739230" cy="19050"/>
            <a:chOff x="0" y="0"/>
            <a:chExt cx="7652307" cy="25400"/>
          </a:xfrm>
        </p:grpSpPr>
        <p:sp>
          <p:nvSpPr>
            <p:cNvPr id="9" name="Freeform 9"/>
            <p:cNvSpPr/>
            <p:nvPr/>
          </p:nvSpPr>
          <p:spPr>
            <a:xfrm>
              <a:off x="0" y="0"/>
              <a:ext cx="7652258" cy="25400"/>
            </a:xfrm>
            <a:custGeom>
              <a:avLst/>
              <a:gdLst/>
              <a:ahLst/>
              <a:cxnLst/>
              <a:rect l="l" t="t" r="r" b="b"/>
              <a:pathLst>
                <a:path w="7652258" h="25400">
                  <a:moveTo>
                    <a:pt x="12700" y="0"/>
                  </a:moveTo>
                  <a:lnTo>
                    <a:pt x="7639558" y="0"/>
                  </a:lnTo>
                  <a:cubicBezTo>
                    <a:pt x="7646543" y="0"/>
                    <a:pt x="7652258" y="5715"/>
                    <a:pt x="7652258" y="12700"/>
                  </a:cubicBezTo>
                  <a:cubicBezTo>
                    <a:pt x="7652258" y="19685"/>
                    <a:pt x="7646543" y="25400"/>
                    <a:pt x="7639558"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0" name="Group 10"/>
          <p:cNvGrpSpPr>
            <a:grpSpLocks noChangeAspect="1"/>
          </p:cNvGrpSpPr>
          <p:nvPr/>
        </p:nvGrpSpPr>
        <p:grpSpPr>
          <a:xfrm>
            <a:off x="3056666" y="2813662"/>
            <a:ext cx="949988" cy="19050"/>
            <a:chOff x="0" y="0"/>
            <a:chExt cx="1266651" cy="25400"/>
          </a:xfrm>
        </p:grpSpPr>
        <p:sp>
          <p:nvSpPr>
            <p:cNvPr id="11" name="Freeform 11"/>
            <p:cNvSpPr/>
            <p:nvPr/>
          </p:nvSpPr>
          <p:spPr>
            <a:xfrm>
              <a:off x="0" y="0"/>
              <a:ext cx="1266698" cy="25400"/>
            </a:xfrm>
            <a:custGeom>
              <a:avLst/>
              <a:gdLst/>
              <a:ahLst/>
              <a:cxnLst/>
              <a:rect l="l" t="t" r="r" b="b"/>
              <a:pathLst>
                <a:path w="1266698" h="25400">
                  <a:moveTo>
                    <a:pt x="12700" y="0"/>
                  </a:moveTo>
                  <a:lnTo>
                    <a:pt x="1253998" y="0"/>
                  </a:lnTo>
                  <a:cubicBezTo>
                    <a:pt x="1260983" y="0"/>
                    <a:pt x="1266698" y="5715"/>
                    <a:pt x="1266698" y="12700"/>
                  </a:cubicBezTo>
                  <a:cubicBezTo>
                    <a:pt x="1266698" y="19685"/>
                    <a:pt x="1260983" y="25400"/>
                    <a:pt x="1253998"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2" name="Group 12"/>
          <p:cNvGrpSpPr>
            <a:grpSpLocks noChangeAspect="1"/>
          </p:cNvGrpSpPr>
          <p:nvPr/>
        </p:nvGrpSpPr>
        <p:grpSpPr>
          <a:xfrm>
            <a:off x="619174" y="2382735"/>
            <a:ext cx="1310580" cy="19050"/>
            <a:chOff x="0" y="0"/>
            <a:chExt cx="1747440" cy="25400"/>
          </a:xfrm>
        </p:grpSpPr>
        <p:sp>
          <p:nvSpPr>
            <p:cNvPr id="13" name="Freeform 13"/>
            <p:cNvSpPr/>
            <p:nvPr/>
          </p:nvSpPr>
          <p:spPr>
            <a:xfrm>
              <a:off x="0" y="0"/>
              <a:ext cx="1747393" cy="25400"/>
            </a:xfrm>
            <a:custGeom>
              <a:avLst/>
              <a:gdLst/>
              <a:ahLst/>
              <a:cxnLst/>
              <a:rect l="l" t="t" r="r" b="b"/>
              <a:pathLst>
                <a:path w="1747393" h="25400">
                  <a:moveTo>
                    <a:pt x="12700" y="0"/>
                  </a:moveTo>
                  <a:lnTo>
                    <a:pt x="1734693" y="0"/>
                  </a:lnTo>
                  <a:cubicBezTo>
                    <a:pt x="1741678" y="0"/>
                    <a:pt x="1747393" y="5715"/>
                    <a:pt x="1747393" y="12700"/>
                  </a:cubicBezTo>
                  <a:cubicBezTo>
                    <a:pt x="1747393" y="19685"/>
                    <a:pt x="1741678" y="25400"/>
                    <a:pt x="1734693"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4" name="Group 14"/>
          <p:cNvGrpSpPr>
            <a:grpSpLocks noChangeAspect="1"/>
          </p:cNvGrpSpPr>
          <p:nvPr/>
        </p:nvGrpSpPr>
        <p:grpSpPr>
          <a:xfrm>
            <a:off x="0" y="8274411"/>
            <a:ext cx="18288000" cy="1424219"/>
            <a:chOff x="0" y="0"/>
            <a:chExt cx="24384000" cy="1898959"/>
          </a:xfrm>
        </p:grpSpPr>
        <p:sp>
          <p:nvSpPr>
            <p:cNvPr id="15" name="Freeform 15"/>
            <p:cNvSpPr/>
            <p:nvPr/>
          </p:nvSpPr>
          <p:spPr>
            <a:xfrm>
              <a:off x="0" y="0"/>
              <a:ext cx="24384000" cy="1898904"/>
            </a:xfrm>
            <a:custGeom>
              <a:avLst/>
              <a:gdLst/>
              <a:ahLst/>
              <a:cxnLst/>
              <a:rect l="l" t="t" r="r" b="b"/>
              <a:pathLst>
                <a:path w="24384000" h="1898904">
                  <a:moveTo>
                    <a:pt x="0" y="0"/>
                  </a:moveTo>
                  <a:lnTo>
                    <a:pt x="24384000" y="0"/>
                  </a:lnTo>
                  <a:lnTo>
                    <a:pt x="24384000" y="1898904"/>
                  </a:lnTo>
                  <a:lnTo>
                    <a:pt x="0" y="1898904"/>
                  </a:lnTo>
                  <a:close/>
                </a:path>
              </a:pathLst>
            </a:custGeom>
            <a:solidFill>
              <a:srgbClr val="FFFFFF"/>
            </a:solidFill>
          </p:spPr>
        </p:sp>
      </p:grpSp>
      <p:pic>
        <p:nvPicPr>
          <p:cNvPr id="16" name="Picture 16"/>
          <p:cNvPicPr>
            <a:picLocks noChangeAspect="1"/>
          </p:cNvPicPr>
          <p:nvPr/>
        </p:nvPicPr>
        <p:blipFill>
          <a:blip r:embed="rId3"/>
          <a:srcRect t="13887" r="455" b="17139"/>
          <a:stretch>
            <a:fillRect/>
          </a:stretch>
        </p:blipFill>
        <p:spPr>
          <a:xfrm>
            <a:off x="2349475" y="8414186"/>
            <a:ext cx="4323410" cy="1144668"/>
          </a:xfrm>
          <a:prstGeom prst="rect">
            <a:avLst/>
          </a:prstGeom>
        </p:spPr>
      </p:pic>
      <p:pic>
        <p:nvPicPr>
          <p:cNvPr id="17" name="Picture 17"/>
          <p:cNvPicPr>
            <a:picLocks noChangeAspect="1"/>
          </p:cNvPicPr>
          <p:nvPr/>
        </p:nvPicPr>
        <p:blipFill>
          <a:blip r:embed="rId4"/>
          <a:srcRect r="1138" b="1138"/>
          <a:stretch>
            <a:fillRect/>
          </a:stretch>
        </p:blipFill>
        <p:spPr>
          <a:xfrm>
            <a:off x="11725289" y="8466532"/>
            <a:ext cx="3523621" cy="10923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525611"/>
            <a:ext cx="12920289" cy="3276600"/>
          </a:xfrm>
          <a:prstGeom prst="rect">
            <a:avLst/>
          </a:prstGeom>
        </p:spPr>
        <p:txBody>
          <a:bodyPr lIns="0" tIns="0" rIns="0" bIns="0" rtlCol="0" anchor="t">
            <a:spAutoFit/>
          </a:bodyPr>
          <a:lstStyle/>
          <a:p>
            <a:pPr algn="just">
              <a:lnSpc>
                <a:spcPts val="3240"/>
              </a:lnSpc>
            </a:pPr>
            <a:r>
              <a:rPr lang="en-US" sz="2700" spc="-107">
                <a:solidFill>
                  <a:srgbClr val="000000"/>
                </a:solidFill>
                <a:latin typeface="Montserrat"/>
              </a:rPr>
              <a:t>En el marco de esta labor como consultor, en 1943 desarrolló por primera vez su famoso diagrama causa-efecto, como herramienta de apoyo en el análisis de problemas para un grupo de ingenieros de una industria japonesa.</a:t>
            </a:r>
          </a:p>
          <a:p>
            <a:pPr algn="just">
              <a:lnSpc>
                <a:spcPts val="3240"/>
              </a:lnSpc>
            </a:pPr>
            <a:r>
              <a:rPr lang="en-US" sz="2700" spc="-107">
                <a:solidFill>
                  <a:srgbClr val="000000"/>
                </a:solidFill>
                <a:latin typeface="Montserrat"/>
              </a:rPr>
              <a:t> El diagrama causa-efecto, una de las siete herramientas básicas para el control de la calidad, aún se emplea actualmente como método de identificación, selección y documentación de causas de la variabilidad de la producción y en general, para identificar las causas de cualquier tipo de problema recurrente en una organización.</a:t>
            </a:r>
          </a:p>
        </p:txBody>
      </p:sp>
      <p:grpSp>
        <p:nvGrpSpPr>
          <p:cNvPr id="6" name="Group 6"/>
          <p:cNvGrpSpPr>
            <a:grpSpLocks noChangeAspect="1"/>
          </p:cNvGrpSpPr>
          <p:nvPr/>
        </p:nvGrpSpPr>
        <p:grpSpPr>
          <a:xfrm>
            <a:off x="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grpSp>
        <p:nvGrpSpPr>
          <p:cNvPr id="3" name="Group 3"/>
          <p:cNvGrpSpPr>
            <a:grpSpLocks noChangeAspect="1"/>
          </p:cNvGrpSpPr>
          <p:nvPr/>
        </p:nvGrpSpPr>
        <p:grpSpPr>
          <a:xfrm>
            <a:off x="0" y="-305228"/>
            <a:ext cx="18516600" cy="1858101"/>
            <a:chOff x="0" y="0"/>
            <a:chExt cx="24688800" cy="2477468"/>
          </a:xfrm>
        </p:grpSpPr>
        <p:sp>
          <p:nvSpPr>
            <p:cNvPr id="4" name="Freeform 4"/>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pic>
        <p:nvPicPr>
          <p:cNvPr id="5" name="Picture 5"/>
          <p:cNvPicPr>
            <a:picLocks noChangeAspect="1"/>
          </p:cNvPicPr>
          <p:nvPr/>
        </p:nvPicPr>
        <p:blipFill>
          <a:blip r:embed="rId4"/>
          <a:srcRect r="161" b="12634"/>
          <a:stretch>
            <a:fillRect/>
          </a:stretch>
        </p:blipFill>
        <p:spPr>
          <a:xfrm>
            <a:off x="3635388" y="48746"/>
            <a:ext cx="8424936" cy="10229850"/>
          </a:xfrm>
          <a:prstGeom prst="rect">
            <a:avLst/>
          </a:prstGeom>
        </p:spPr>
      </p:pic>
      <p:grpSp>
        <p:nvGrpSpPr>
          <p:cNvPr id="6" name="Group 6"/>
          <p:cNvGrpSpPr/>
          <p:nvPr/>
        </p:nvGrpSpPr>
        <p:grpSpPr>
          <a:xfrm>
            <a:off x="12060324" y="4515598"/>
            <a:ext cx="3456384" cy="1465840"/>
            <a:chOff x="0" y="0"/>
            <a:chExt cx="3277164" cy="1389834"/>
          </a:xfrm>
        </p:grpSpPr>
        <p:sp>
          <p:nvSpPr>
            <p:cNvPr id="7" name="Freeform 7"/>
            <p:cNvSpPr/>
            <p:nvPr/>
          </p:nvSpPr>
          <p:spPr>
            <a:xfrm>
              <a:off x="0" y="0"/>
              <a:ext cx="3277108" cy="1389833"/>
            </a:xfrm>
            <a:custGeom>
              <a:avLst/>
              <a:gdLst/>
              <a:ahLst/>
              <a:cxnLst/>
              <a:rect l="l" t="t" r="r" b="b"/>
              <a:pathLst>
                <a:path w="3277108" h="1389833">
                  <a:moveTo>
                    <a:pt x="0" y="0"/>
                  </a:moveTo>
                  <a:lnTo>
                    <a:pt x="3277108" y="0"/>
                  </a:lnTo>
                  <a:lnTo>
                    <a:pt x="3277108" y="1389833"/>
                  </a:lnTo>
                  <a:lnTo>
                    <a:pt x="0" y="1389833"/>
                  </a:lnTo>
                  <a:close/>
                </a:path>
              </a:pathLst>
            </a:custGeom>
            <a:solidFill>
              <a:srgbClr val="FFFFFF"/>
            </a:solidFill>
          </p:spPr>
        </p:sp>
        <p:sp>
          <p:nvSpPr>
            <p:cNvPr id="8" name="TextBox 8"/>
            <p:cNvSpPr txBox="1"/>
            <p:nvPr/>
          </p:nvSpPr>
          <p:spPr>
            <a:xfrm>
              <a:off x="0" y="0"/>
              <a:ext cx="3277164" cy="919226"/>
            </a:xfrm>
            <a:prstGeom prst="rect">
              <a:avLst/>
            </a:prstGeom>
          </p:spPr>
          <p:txBody>
            <a:bodyPr lIns="71438" tIns="71438" rIns="71438" bIns="71438" rtlCol="0" anchor="t"/>
            <a:lstStyle/>
            <a:p>
              <a:pPr algn="ctr">
                <a:lnSpc>
                  <a:spcPts val="3240"/>
                </a:lnSpc>
              </a:pPr>
              <a:r>
                <a:rPr lang="en-US" sz="2700" spc="-107">
                  <a:solidFill>
                    <a:srgbClr val="000000"/>
                  </a:solidFill>
                  <a:latin typeface="Montserrat Bold"/>
                </a:rPr>
                <a:t>Pautas de correlación más comunes</a:t>
              </a: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85620"/>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3007892" y="692893"/>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28938" y="1933724"/>
            <a:ext cx="12430125" cy="542925"/>
          </a:xfrm>
          <a:prstGeom prst="rect">
            <a:avLst/>
          </a:prstGeom>
        </p:spPr>
        <p:txBody>
          <a:bodyPr lIns="0" tIns="0" rIns="0" bIns="0" rtlCol="0" anchor="t">
            <a:spAutoFit/>
          </a:bodyPr>
          <a:lstStyle/>
          <a:p>
            <a:pPr algn="just">
              <a:lnSpc>
                <a:spcPts val="4320"/>
              </a:lnSpc>
            </a:pPr>
            <a:r>
              <a:rPr lang="en-US" sz="3600" u="sng" spc="53">
                <a:solidFill>
                  <a:srgbClr val="3B495C"/>
                </a:solidFill>
                <a:latin typeface="Montserrat Extra-Bold"/>
              </a:rPr>
              <a:t>6- Hoja de Comprobación</a:t>
            </a:r>
          </a:p>
        </p:txBody>
      </p:sp>
      <p:sp>
        <p:nvSpPr>
          <p:cNvPr id="6" name="TextBox 6"/>
          <p:cNvSpPr txBox="1"/>
          <p:nvPr/>
        </p:nvSpPr>
        <p:spPr>
          <a:xfrm>
            <a:off x="2899879" y="2857500"/>
            <a:ext cx="12920289" cy="4572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Las hojas de comprobación —también denominadas hojas de control, hojas de verificación, o más popularmente checklist— son formatos especialmente diseñados para la recogida de datos. Habitualmente tienen formato de tabla o de lista. Se utilizan para simplificar y facilitar el proceso de toma de datos por parte de los operarios a los que se les asigne esa tarea.</a:t>
            </a:r>
          </a:p>
          <a:p>
            <a:pPr algn="just">
              <a:lnSpc>
                <a:spcPts val="3600"/>
              </a:lnSpc>
            </a:pPr>
            <a:r>
              <a:rPr lang="en-US" sz="3000" spc="-119">
                <a:solidFill>
                  <a:srgbClr val="000000"/>
                </a:solidFill>
                <a:latin typeface="Montserrat"/>
              </a:rPr>
              <a:t> Los datos son luego analizados y evaluados a través de otras herramientas pues el objetivo último es extraer información del comportamiento del proceso y detectar tendencias u otros comportamientos anómalos o no esperados.</a:t>
            </a:r>
          </a:p>
        </p:txBody>
      </p:sp>
      <p:grpSp>
        <p:nvGrpSpPr>
          <p:cNvPr id="7" name="Group 7"/>
          <p:cNvGrpSpPr>
            <a:grpSpLocks noChangeAspect="1"/>
          </p:cNvGrpSpPr>
          <p:nvPr/>
        </p:nvGrpSpPr>
        <p:grpSpPr>
          <a:xfrm>
            <a:off x="0" y="-305228"/>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MEJORA CONTINUA</a:t>
            </a:r>
          </a:p>
        </p:txBody>
      </p:sp>
      <p:sp>
        <p:nvSpPr>
          <p:cNvPr id="4" name="TextBox 4"/>
          <p:cNvSpPr txBox="1"/>
          <p:nvPr/>
        </p:nvSpPr>
        <p:spPr>
          <a:xfrm>
            <a:off x="2986088" y="610903"/>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INTRODUCCIÓN A LA MEJORA CONTINUA</a:t>
            </a:r>
          </a:p>
        </p:txBody>
      </p:sp>
      <p:grpSp>
        <p:nvGrpSpPr>
          <p:cNvPr id="5" name="Group 5"/>
          <p:cNvGrpSpPr>
            <a:grpSpLocks noChangeAspect="1"/>
          </p:cNvGrpSpPr>
          <p:nvPr/>
        </p:nvGrpSpPr>
        <p:grpSpPr>
          <a:xfrm>
            <a:off x="0" y="-305228"/>
            <a:ext cx="18516600" cy="1858101"/>
            <a:chOff x="0" y="0"/>
            <a:chExt cx="24688800" cy="2477468"/>
          </a:xfrm>
        </p:grpSpPr>
        <p:sp>
          <p:nvSpPr>
            <p:cNvPr id="6" name="Freeform 6"/>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pic>
        <p:nvPicPr>
          <p:cNvPr id="7" name="Picture 7"/>
          <p:cNvPicPr>
            <a:picLocks noChangeAspect="1"/>
          </p:cNvPicPr>
          <p:nvPr/>
        </p:nvPicPr>
        <p:blipFill>
          <a:blip r:embed="rId4"/>
          <a:srcRect r="31" b="31"/>
          <a:stretch>
            <a:fillRect/>
          </a:stretch>
        </p:blipFill>
        <p:spPr>
          <a:xfrm>
            <a:off x="3680744" y="0"/>
            <a:ext cx="10926511" cy="10287000"/>
          </a:xfrm>
          <a:prstGeom prst="rect">
            <a:avLst/>
          </a:prstGeom>
        </p:spPr>
      </p:pic>
      <p:pic>
        <p:nvPicPr>
          <p:cNvPr id="8" name="Picture 8"/>
          <p:cNvPicPr>
            <a:picLocks noChangeAspect="1"/>
          </p:cNvPicPr>
          <p:nvPr/>
        </p:nvPicPr>
        <p:blipFill>
          <a:blip r:embed="rId5"/>
          <a:srcRect r="3288" b="3288"/>
          <a:stretch>
            <a:fillRect/>
          </a:stretch>
        </p:blipFill>
        <p:spPr>
          <a:xfrm>
            <a:off x="8711952" y="9572364"/>
            <a:ext cx="5638800" cy="6477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246131"/>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28938" y="735679"/>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422120"/>
            <a:ext cx="12920289" cy="36576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Diseño de la Hoja de comprobación</a:t>
            </a:r>
          </a:p>
          <a:p>
            <a:pPr algn="just">
              <a:lnSpc>
                <a:spcPts val="3600"/>
              </a:lnSpc>
            </a:pPr>
            <a:r>
              <a:rPr lang="en-US" sz="3000" spc="-119">
                <a:solidFill>
                  <a:srgbClr val="000000"/>
                </a:solidFill>
                <a:latin typeface="Montserrat"/>
              </a:rPr>
              <a:t>En primer lugar, se debe estudiar qué es lo que se quiere controlar y por qué se quiere controlar; quien diseñe la hoja de comprobación debe identificar muy bien qué datos son los que necesita para que la hoja de comprobación contenga la información suficiente y no se pase ni por exceso ni por defecto. Por tanto, el proceso de diseño de hoja de comprobación debe empezar estableciendo las preguntas que dan respuesta al fenómeno que se quiere investigar:</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96" b="96"/>
          <a:stretch>
            <a:fillRect/>
          </a:stretch>
        </p:blipFill>
        <p:spPr>
          <a:xfrm>
            <a:off x="2756294" y="2105025"/>
            <a:ext cx="12569785" cy="7466967"/>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484521"/>
            <a:ext cx="12920289" cy="4114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Debe prestarse mucha atención al diseño de la hoja de comprobación, de manera que no obligue al operario que la deba cumplimentar a recoger más información de la realmente necesaria. De esa forma, el registro será más rápido y eficiente y asimismo, quien deba procesar y analizar los datos lo hará también con mayor facilidad.</a:t>
            </a:r>
          </a:p>
          <a:p>
            <a:pPr algn="just">
              <a:lnSpc>
                <a:spcPts val="3600"/>
              </a:lnSpc>
            </a:pPr>
            <a:r>
              <a:rPr lang="en-US" sz="3000" spc="-119">
                <a:solidFill>
                  <a:srgbClr val="000000"/>
                </a:solidFill>
                <a:latin typeface="Montserrat"/>
              </a:rPr>
              <a:t>La información recogida en las hojas de comprobación puede ser:</a:t>
            </a:r>
          </a:p>
          <a:p>
            <a:pPr algn="just">
              <a:lnSpc>
                <a:spcPts val="3600"/>
              </a:lnSpc>
            </a:pPr>
            <a:r>
              <a:rPr lang="en-US" sz="3000" spc="-119">
                <a:solidFill>
                  <a:srgbClr val="000000"/>
                </a:solidFill>
                <a:latin typeface="Montserrat"/>
              </a:rPr>
              <a:t>• Cuantitativa: dimensiones, pesos, temperaturas, volúmenes, tiempos…</a:t>
            </a:r>
          </a:p>
          <a:p>
            <a:pPr algn="just">
              <a:lnSpc>
                <a:spcPts val="3600"/>
              </a:lnSpc>
            </a:pPr>
            <a:r>
              <a:rPr lang="en-US" sz="3000" spc="-119">
                <a:solidFill>
                  <a:srgbClr val="000000"/>
                </a:solidFill>
                <a:latin typeface="Montserrat"/>
              </a:rPr>
              <a:t> • Cualitativas: tareas, resultados no cuantitativos, opiniones, estimaciones…</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28938" y="912067"/>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28938" y="1943100"/>
            <a:ext cx="12920289" cy="6400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Algunos ejemplos de hojas de comprobación son las siguientes:</a:t>
            </a:r>
          </a:p>
          <a:p>
            <a:pPr algn="just">
              <a:lnSpc>
                <a:spcPts val="3600"/>
              </a:lnSpc>
            </a:pPr>
            <a:r>
              <a:rPr lang="en-US" sz="3000" spc="-119">
                <a:solidFill>
                  <a:srgbClr val="000000"/>
                </a:solidFill>
                <a:latin typeface="Montserrat"/>
              </a:rPr>
              <a:t> • Registro de control de las dimensiones de piezas tras un proceso de fabricación.</a:t>
            </a:r>
          </a:p>
          <a:p>
            <a:pPr algn="just">
              <a:lnSpc>
                <a:spcPts val="3600"/>
              </a:lnSpc>
            </a:pPr>
            <a:r>
              <a:rPr lang="en-US" sz="3000" spc="-119">
                <a:solidFill>
                  <a:srgbClr val="000000"/>
                </a:solidFill>
                <a:latin typeface="Montserrat"/>
              </a:rPr>
              <a:t> • Encuesta de satisfacción para clientes durante una promoción de un nuevo producto en un supermercado.</a:t>
            </a:r>
          </a:p>
          <a:p>
            <a:pPr algn="just">
              <a:lnSpc>
                <a:spcPts val="3600"/>
              </a:lnSpc>
            </a:pPr>
            <a:r>
              <a:rPr lang="en-US" sz="3000" spc="-119">
                <a:solidFill>
                  <a:srgbClr val="000000"/>
                </a:solidFill>
                <a:latin typeface="Montserrat"/>
              </a:rPr>
              <a:t> • Hoja de datos que se cumplimenta cuando un cliente trae un producto cubierto por la garantía para su reparación por el fabricante o servicio técnico oficial.</a:t>
            </a:r>
          </a:p>
          <a:p>
            <a:pPr algn="just">
              <a:lnSpc>
                <a:spcPts val="3600"/>
              </a:lnSpc>
            </a:pPr>
            <a:r>
              <a:rPr lang="en-US" sz="3000" spc="-119">
                <a:solidFill>
                  <a:srgbClr val="000000"/>
                </a:solidFill>
                <a:latin typeface="Montserrat"/>
              </a:rPr>
              <a:t> • Hoja de control para supervisar la realización de tareas de limpieza que se deben llevar a cabo en una zona.</a:t>
            </a:r>
          </a:p>
          <a:p>
            <a:pPr algn="just">
              <a:lnSpc>
                <a:spcPts val="3600"/>
              </a:lnSpc>
            </a:pPr>
            <a:r>
              <a:rPr lang="en-US" sz="3000" spc="-119">
                <a:solidFill>
                  <a:srgbClr val="000000"/>
                </a:solidFill>
                <a:latin typeface="Montserrat"/>
              </a:rPr>
              <a:t>• Número de clientes que llaman a un servicio de atención al cliente en una empresa.</a:t>
            </a:r>
          </a:p>
          <a:p>
            <a:pPr algn="just">
              <a:lnSpc>
                <a:spcPts val="3600"/>
              </a:lnSpc>
            </a:pPr>
            <a:r>
              <a:rPr lang="en-US" sz="3000" spc="-119">
                <a:solidFill>
                  <a:srgbClr val="000000"/>
                </a:solidFill>
                <a:latin typeface="Montserrat"/>
              </a:rPr>
              <a:t> • Control de los productos con fallos/no conformes en una línea de producción concreta de una empresa de fabricación en serie.</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11" b="111"/>
          <a:stretch>
            <a:fillRect/>
          </a:stretch>
        </p:blipFill>
        <p:spPr>
          <a:xfrm>
            <a:off x="2555268" y="1582750"/>
            <a:ext cx="10369152" cy="8497236"/>
          </a:xfrm>
          <a:prstGeom prst="rect">
            <a:avLst/>
          </a:prstGeom>
        </p:spPr>
      </p:pic>
      <p:pic>
        <p:nvPicPr>
          <p:cNvPr id="6" name="Picture 6"/>
          <p:cNvPicPr>
            <a:picLocks noChangeAspect="1"/>
          </p:cNvPicPr>
          <p:nvPr/>
        </p:nvPicPr>
        <p:blipFill>
          <a:blip r:embed="rId5"/>
          <a:srcRect r="2927" b="2927"/>
          <a:stretch>
            <a:fillRect/>
          </a:stretch>
        </p:blipFill>
        <p:spPr>
          <a:xfrm>
            <a:off x="9990720" y="9255561"/>
            <a:ext cx="5867400" cy="819150"/>
          </a:xfrm>
          <a:prstGeom prst="rect">
            <a:avLst/>
          </a:prstGeom>
        </p:spPr>
      </p:pic>
      <p:grpSp>
        <p:nvGrpSpPr>
          <p:cNvPr id="7" name="Group 7"/>
          <p:cNvGrpSpPr>
            <a:grpSpLocks noChangeAspect="1"/>
          </p:cNvGrpSpPr>
          <p:nvPr/>
        </p:nvGrpSpPr>
        <p:grpSpPr>
          <a:xfrm>
            <a:off x="0" y="-305228"/>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1880668"/>
            <a:ext cx="12920289" cy="5943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Algunos datos básicos que suelen incorporar las hojas de comprobación, independientemente del proceso que estén controlando son:</a:t>
            </a:r>
          </a:p>
          <a:p>
            <a:pPr algn="just">
              <a:lnSpc>
                <a:spcPts val="3600"/>
              </a:lnSpc>
            </a:pPr>
            <a:r>
              <a:rPr lang="en-US" sz="3000" spc="-119">
                <a:solidFill>
                  <a:srgbClr val="000000"/>
                </a:solidFill>
                <a:latin typeface="Montserrat"/>
              </a:rPr>
              <a:t> • Área/proceso/actividad donde están los datos para la que está diseñada la hoja.</a:t>
            </a:r>
          </a:p>
          <a:p>
            <a:pPr algn="just">
              <a:lnSpc>
                <a:spcPts val="3600"/>
              </a:lnSpc>
            </a:pPr>
            <a:r>
              <a:rPr lang="en-US" sz="3000" spc="-119">
                <a:solidFill>
                  <a:srgbClr val="000000"/>
                </a:solidFill>
                <a:latin typeface="Montserrat"/>
              </a:rPr>
              <a:t> • Fecha de inicio/fin cumplimentación datos (incluso la hora exacta, en determinados procesos).</a:t>
            </a:r>
          </a:p>
          <a:p>
            <a:pPr algn="just">
              <a:lnSpc>
                <a:spcPts val="3600"/>
              </a:lnSpc>
            </a:pPr>
            <a:r>
              <a:rPr lang="en-US" sz="3000" spc="-119">
                <a:solidFill>
                  <a:srgbClr val="000000"/>
                </a:solidFill>
                <a:latin typeface="Montserrat"/>
              </a:rPr>
              <a:t> • Responsable de cumplimentación (acompañado de firma, según la criticidad del dato recogido y de la legislación aplicable).</a:t>
            </a:r>
          </a:p>
          <a:p>
            <a:pPr algn="just">
              <a:lnSpc>
                <a:spcPts val="3600"/>
              </a:lnSpc>
            </a:pPr>
            <a:r>
              <a:rPr lang="en-US" sz="3000" spc="-119">
                <a:solidFill>
                  <a:srgbClr val="000000"/>
                </a:solidFill>
                <a:latin typeface="Montserrat"/>
              </a:rPr>
              <a:t> • Campo de observaciones, para que el operario pueda incluir aquella información que crea de interés y que no vea recogida en el resto del documento, como por ejemplo, si ha habido interferencia o se ha producido alguna incidencia durante el registro de los datos que pueda haber afectado a su valor.</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607339" y="73819"/>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98155" y="2061142"/>
            <a:ext cx="1292028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Es importante cuidar también el diseño del documento, y comprobar que es adecuado para la persona o personas que vayan a utilizarlo habitualmente.</a:t>
            </a:r>
          </a:p>
          <a:p>
            <a:pPr algn="just">
              <a:lnSpc>
                <a:spcPts val="3600"/>
              </a:lnSpc>
            </a:pPr>
            <a:r>
              <a:rPr lang="en-US" sz="3000" spc="-119">
                <a:solidFill>
                  <a:srgbClr val="000000"/>
                </a:solidFill>
                <a:latin typeface="Montserrat"/>
              </a:rPr>
              <a:t> Debe emplearse un tipo de letra clara y con un tamaño suficientemente grande como para ser legible por el operario y lo suficientemente pequeña como para hacer un uso eficiente del papel. No se debe abusar de los colores (no más de dos colores a ser posible) y debe existir un buen contraste entre ellos.</a:t>
            </a:r>
          </a:p>
          <a:p>
            <a:pPr algn="just">
              <a:lnSpc>
                <a:spcPts val="3600"/>
              </a:lnSpc>
            </a:pPr>
            <a:r>
              <a:rPr lang="en-US" sz="3000" spc="-119">
                <a:solidFill>
                  <a:srgbClr val="000000"/>
                </a:solidFill>
                <a:latin typeface="Montserrat"/>
              </a:rPr>
              <a:t> La colocación de los campos a cumplimentar debe ser armoniosa para facilitar su ubicación y cumplimentación y se debe evitar la repetición innecesaria de texto y contenidos.</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616368"/>
            <a:ext cx="12920289" cy="2047875"/>
          </a:xfrm>
          <a:prstGeom prst="rect">
            <a:avLst/>
          </a:prstGeom>
        </p:spPr>
        <p:txBody>
          <a:bodyPr lIns="0" tIns="0" rIns="0" bIns="0" rtlCol="0" anchor="t">
            <a:spAutoFit/>
          </a:bodyPr>
          <a:lstStyle/>
          <a:p>
            <a:pPr algn="just">
              <a:lnSpc>
                <a:spcPts val="3240"/>
              </a:lnSpc>
            </a:pPr>
            <a:r>
              <a:rPr lang="en-US" sz="2700" spc="-107">
                <a:solidFill>
                  <a:srgbClr val="000000"/>
                </a:solidFill>
                <a:latin typeface="Montserrat"/>
              </a:rPr>
              <a:t> Tras más de 30 años de experiencia como asesor, Ishikawa decidió publicar el libro “¿Qué es el control total de la calidad? La modalidad japonesa”. En este libro, empresas tan relevantes como Ford Motor Company, Bridgestone o IBM, hicieron público su agradecimiento a su labor y contribución en el éxito de la implementación de las técnicas de TQM (Total Quality Management).</a:t>
            </a:r>
          </a:p>
        </p:txBody>
      </p:sp>
      <p:grpSp>
        <p:nvGrpSpPr>
          <p:cNvPr id="6" name="Group 6"/>
          <p:cNvGrpSpPr>
            <a:grpSpLocks noChangeAspect="1"/>
          </p:cNvGrpSpPr>
          <p:nvPr/>
        </p:nvGrpSpPr>
        <p:grpSpPr>
          <a:xfrm>
            <a:off x="-22860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2032062"/>
            <a:ext cx="12920289" cy="914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A continuación se muestran dos ejemplos del mismo registro —una encuesta de satisfacción de los alumnos en un curso—.</a:t>
            </a:r>
          </a:p>
        </p:txBody>
      </p:sp>
      <p:pic>
        <p:nvPicPr>
          <p:cNvPr id="6" name="Picture 6"/>
          <p:cNvPicPr>
            <a:picLocks noChangeAspect="1"/>
          </p:cNvPicPr>
          <p:nvPr/>
        </p:nvPicPr>
        <p:blipFill>
          <a:blip r:embed="rId4"/>
          <a:srcRect r="223" b="223"/>
          <a:stretch>
            <a:fillRect/>
          </a:stretch>
        </p:blipFill>
        <p:spPr>
          <a:xfrm>
            <a:off x="3959424" y="2946462"/>
            <a:ext cx="10309480" cy="6949566"/>
          </a:xfrm>
          <a:prstGeom prst="rect">
            <a:avLst/>
          </a:prstGeom>
        </p:spPr>
      </p:pic>
      <p:grpSp>
        <p:nvGrpSpPr>
          <p:cNvPr id="7" name="Group 7"/>
          <p:cNvGrpSpPr>
            <a:grpSpLocks noChangeAspect="1"/>
          </p:cNvGrpSpPr>
          <p:nvPr/>
        </p:nvGrpSpPr>
        <p:grpSpPr>
          <a:xfrm>
            <a:off x="0" y="-305228"/>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78" b="178"/>
          <a:stretch>
            <a:fillRect/>
          </a:stretch>
        </p:blipFill>
        <p:spPr>
          <a:xfrm>
            <a:off x="2878956" y="2604585"/>
            <a:ext cx="12477111" cy="5455239"/>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2043477"/>
            <a:ext cx="12920289" cy="3657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el ejemplo 1, la pregunta se ha remarcado en negrita, se han separado lo suficiente las preguntas como para distinguir unas de otras, los cuadros de respuesta están alineados y se ha utilizado un tipo y tamaño de letra adecuado para la lectura.</a:t>
            </a:r>
          </a:p>
          <a:p>
            <a:pPr algn="just">
              <a:lnSpc>
                <a:spcPts val="3600"/>
              </a:lnSpc>
            </a:pPr>
            <a:r>
              <a:rPr lang="en-US" sz="3000" spc="-119">
                <a:solidFill>
                  <a:srgbClr val="000000"/>
                </a:solidFill>
                <a:latin typeface="Montserrat"/>
              </a:rPr>
              <a:t>En el ejemplo 2, se hace un uso repetitivo del texto, el tipo de letra no parece ser el más adecuado para una lectura fácil por todo tipo de usuarios y visualmente, el cuestionario es menos claro y ordenado que el primero.</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003137"/>
            <a:ext cx="12920289" cy="3200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Una buena forma de asegurarse de que una hoja de comprobación es adecuada para el objetivo previsto, es hacer una prueba real —antes de ponerla en uso— rellenando varios formatos con datos simulados pero coherentes con los que después se van a recoger. Si además se puede contar con la colaboración de las personas que la vayan a utilizar —tanto quienes registren los datos como quienes los deban procesar después—, el resultado será aún mejor.</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403" b="403"/>
          <a:stretch>
            <a:fillRect/>
          </a:stretch>
        </p:blipFill>
        <p:spPr>
          <a:xfrm>
            <a:off x="2447256" y="1911597"/>
            <a:ext cx="13414776" cy="5176119"/>
          </a:xfrm>
          <a:prstGeom prst="rect">
            <a:avLst/>
          </a:prstGeom>
        </p:spPr>
      </p:pic>
      <p:sp>
        <p:nvSpPr>
          <p:cNvPr id="6" name="TextBox 6"/>
          <p:cNvSpPr txBox="1"/>
          <p:nvPr/>
        </p:nvSpPr>
        <p:spPr>
          <a:xfrm>
            <a:off x="2900642" y="7558793"/>
            <a:ext cx="12515571" cy="914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cualquier caso, debe primar siempre la sencillez, claridad y funcionalidad de la hoja de datos, o esta resultará ineficaz.</a:t>
            </a:r>
          </a:p>
        </p:txBody>
      </p:sp>
      <p:grpSp>
        <p:nvGrpSpPr>
          <p:cNvPr id="7" name="Group 7"/>
          <p:cNvGrpSpPr>
            <a:grpSpLocks noChangeAspect="1"/>
          </p:cNvGrpSpPr>
          <p:nvPr/>
        </p:nvGrpSpPr>
        <p:grpSpPr>
          <a:xfrm>
            <a:off x="0" y="-305228"/>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2190959"/>
            <a:ext cx="12920289" cy="54864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Periodicidad de recogida de los datos</a:t>
            </a:r>
          </a:p>
          <a:p>
            <a:pPr algn="just">
              <a:lnSpc>
                <a:spcPts val="3600"/>
              </a:lnSpc>
            </a:pPr>
            <a:r>
              <a:rPr lang="en-US" sz="3000" spc="-119">
                <a:solidFill>
                  <a:srgbClr val="000000"/>
                </a:solidFill>
                <a:latin typeface="Montserrat"/>
              </a:rPr>
              <a:t>La periodicidad de la recogida de los datos se debe establecer en función de la variabilidad de los mismos y del grado de complejidad —o coste asociado— que suponga su recogida.</a:t>
            </a:r>
          </a:p>
          <a:p>
            <a:pPr algn="just">
              <a:lnSpc>
                <a:spcPts val="3600"/>
              </a:lnSpc>
            </a:pPr>
            <a:r>
              <a:rPr lang="en-US" sz="3000" spc="-119">
                <a:solidFill>
                  <a:srgbClr val="000000"/>
                </a:solidFill>
                <a:latin typeface="Montserrat"/>
              </a:rPr>
              <a:t> </a:t>
            </a:r>
          </a:p>
          <a:p>
            <a:pPr algn="just">
              <a:lnSpc>
                <a:spcPts val="3600"/>
              </a:lnSpc>
            </a:pPr>
            <a:r>
              <a:rPr lang="en-US" sz="3000" spc="-119">
                <a:solidFill>
                  <a:srgbClr val="000000"/>
                </a:solidFill>
                <a:latin typeface="Montserrat"/>
              </a:rPr>
              <a:t> Por ejemplo, un taller fabrica ladrillos cerámicos por extrusión. La máquina extrusora es algo antigua y se decide realizar una medición exhaustiva del peso de cada una de las piezas de varios modelos para comprobar la eficacia del proceso y su variabilidad. Se decide pesar todas y cada una de las piezas fabricadas durante un año para poder identificar cualquier tendencia o estacionalidad que pueda influir en las especificaciones del producto.</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628900"/>
            <a:ext cx="1292028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Si bien el esfuerzo es grande porque se dedicó bastante tiempo a cumplimentar este registro, el beneficio obtenido fue aún mayor, puesto que se consiguió detectar un fallo en la máquina que estaba causando la fabricación de muchas partidas de ladrillos no conformes. La exhaustividad del registro permitió a la compañía descartar otras posibles causas, como el operario que manejaba la máquina o las materias primas utilizadas.</a:t>
            </a:r>
          </a:p>
          <a:p>
            <a:pPr algn="just">
              <a:lnSpc>
                <a:spcPts val="3600"/>
              </a:lnSpc>
            </a:pPr>
            <a:r>
              <a:rPr lang="en-US" sz="3000" spc="-119">
                <a:solidFill>
                  <a:srgbClr val="000000"/>
                </a:solidFill>
                <a:latin typeface="Montserrat"/>
              </a:rPr>
              <a:t>En algunos procesos o actividades, es necesario anotar todos los sucesos mientras que en otros, bastará con hacer un muestreo. En ese caso, hay que asegurarse de que la muestra obtenida es representativa de la población total.</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1788321"/>
            <a:ext cx="12920289" cy="59436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Gestión de la Hoja de Comprobación</a:t>
            </a:r>
          </a:p>
          <a:p>
            <a:pPr algn="just">
              <a:lnSpc>
                <a:spcPts val="3600"/>
              </a:lnSpc>
            </a:pPr>
            <a:r>
              <a:rPr lang="en-US" sz="3000" spc="-119">
                <a:solidFill>
                  <a:srgbClr val="000000"/>
                </a:solidFill>
                <a:latin typeface="Montserrat"/>
              </a:rPr>
              <a:t>Se debe establecer claramente cómo, quién y durante cuánto tiempo se deben conservar las hojas de comprobación, cómo se asegurará que la información que contienen es “confiable” y a quién deben entregarse una vez transcurrido ese tiempo. También debe planificarse cómo se utilizará la información recopilada y cómo se analizará, así como el destino final de los resultados de la evaluación realizada.</a:t>
            </a:r>
          </a:p>
          <a:p>
            <a:pPr algn="just">
              <a:lnSpc>
                <a:spcPts val="3600"/>
              </a:lnSpc>
            </a:pPr>
            <a:r>
              <a:rPr lang="en-US" sz="3000" spc="-119">
                <a:solidFill>
                  <a:srgbClr val="000000"/>
                </a:solidFill>
                <a:latin typeface="Montserrat"/>
              </a:rPr>
              <a:t>Solo deben analizarse datos de hojas de comprobación que contengan datos fiables, completos y consistentes. El riesgo de que los datos puedan ser anotados de forma errónea o incorrecta —involuntaria o voluntariamente— existe y deben establecerse métodos para controlarlo. Hacer alguna comparación con datos de otro registro, puede ser una buena manera de comprobar la bondad de los datos.</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08289" y="1903061"/>
            <a:ext cx="12430125" cy="466725"/>
          </a:xfrm>
          <a:prstGeom prst="rect">
            <a:avLst/>
          </a:prstGeom>
        </p:spPr>
        <p:txBody>
          <a:bodyPr lIns="0" tIns="0" rIns="0" bIns="0" rtlCol="0" anchor="t">
            <a:spAutoFit/>
          </a:bodyPr>
          <a:lstStyle/>
          <a:p>
            <a:pPr algn="just">
              <a:lnSpc>
                <a:spcPts val="3720"/>
              </a:lnSpc>
            </a:pPr>
            <a:r>
              <a:rPr lang="en-US" sz="3100" u="sng" spc="45">
                <a:solidFill>
                  <a:srgbClr val="3B495C"/>
                </a:solidFill>
                <a:latin typeface="Montserrat Extra-Bold"/>
              </a:rPr>
              <a:t>8- Estratificación de datos</a:t>
            </a:r>
          </a:p>
        </p:txBody>
      </p:sp>
      <p:sp>
        <p:nvSpPr>
          <p:cNvPr id="6" name="TextBox 6"/>
          <p:cNvSpPr txBox="1"/>
          <p:nvPr/>
        </p:nvSpPr>
        <p:spPr>
          <a:xfrm>
            <a:off x="2363206" y="2880745"/>
            <a:ext cx="12920289" cy="1371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Hemos dejado para el final la estratificación, que más que una herramienta es un método de clasificación de datos por grupos de características similares.</a:t>
            </a:r>
          </a:p>
        </p:txBody>
      </p:sp>
      <p:pic>
        <p:nvPicPr>
          <p:cNvPr id="7" name="Picture 7"/>
          <p:cNvPicPr>
            <a:picLocks noChangeAspect="1"/>
          </p:cNvPicPr>
          <p:nvPr/>
        </p:nvPicPr>
        <p:blipFill>
          <a:blip r:embed="rId4"/>
          <a:srcRect r="194" b="194"/>
          <a:stretch>
            <a:fillRect/>
          </a:stretch>
        </p:blipFill>
        <p:spPr>
          <a:xfrm>
            <a:off x="3886200" y="4454016"/>
            <a:ext cx="10515600" cy="5334000"/>
          </a:xfrm>
          <a:prstGeom prst="rect">
            <a:avLst/>
          </a:prstGeom>
        </p:spPr>
      </p:pic>
      <p:grpSp>
        <p:nvGrpSpPr>
          <p:cNvPr id="8" name="Group 8"/>
          <p:cNvGrpSpPr>
            <a:grpSpLocks noChangeAspect="1"/>
          </p:cNvGrpSpPr>
          <p:nvPr/>
        </p:nvGrpSpPr>
        <p:grpSpPr>
          <a:xfrm>
            <a:off x="0" y="-305228"/>
            <a:ext cx="18516600" cy="1858101"/>
            <a:chOff x="0" y="0"/>
            <a:chExt cx="24688800" cy="2477468"/>
          </a:xfrm>
        </p:grpSpPr>
        <p:sp>
          <p:nvSpPr>
            <p:cNvPr id="9" name="Freeform 9"/>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112355" y="2527991"/>
            <a:ext cx="12920289" cy="4114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Las características o estratos, dependen de la situación que se está analizando.</a:t>
            </a:r>
          </a:p>
          <a:p>
            <a:pPr algn="just">
              <a:lnSpc>
                <a:spcPts val="3600"/>
              </a:lnSpc>
            </a:pPr>
            <a:r>
              <a:rPr lang="en-US" sz="3000" spc="-119">
                <a:solidFill>
                  <a:srgbClr val="000000"/>
                </a:solidFill>
                <a:latin typeface="Montserrat"/>
              </a:rPr>
              <a:t>Por ejemplo, si se está analizando un problema asociado a un proceso de producción, los estratos pueden ser las máquinas, los turnos de trabajo, las materias primas, las líneas de trabajo... Son las categorías en las que después se enmarcarán los datos.</a:t>
            </a:r>
          </a:p>
          <a:p>
            <a:pPr algn="just">
              <a:lnSpc>
                <a:spcPts val="3600"/>
              </a:lnSpc>
            </a:pPr>
            <a:r>
              <a:rPr lang="en-US" sz="3000" spc="-119">
                <a:solidFill>
                  <a:srgbClr val="000000"/>
                </a:solidFill>
                <a:latin typeface="Montserrat"/>
              </a:rPr>
              <a:t>El análisis por estratificación suele utilizarse conjuntamente con el resto de herramientas ya vistas en este capítulo, como el histograma, el diagrama de dispersión o los gráficos de control.</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564" b="564"/>
          <a:stretch>
            <a:fillRect/>
          </a:stretch>
        </p:blipFill>
        <p:spPr>
          <a:xfrm>
            <a:off x="4718707" y="1770152"/>
            <a:ext cx="9079185" cy="3569467"/>
          </a:xfrm>
          <a:prstGeom prst="rect">
            <a:avLst/>
          </a:prstGeom>
        </p:spPr>
      </p:pic>
      <p:pic>
        <p:nvPicPr>
          <p:cNvPr id="6" name="Picture 6"/>
          <p:cNvPicPr>
            <a:picLocks noChangeAspect="1"/>
          </p:cNvPicPr>
          <p:nvPr/>
        </p:nvPicPr>
        <p:blipFill>
          <a:blip r:embed="rId5"/>
          <a:srcRect r="33408" b="161"/>
          <a:stretch>
            <a:fillRect/>
          </a:stretch>
        </p:blipFill>
        <p:spPr>
          <a:xfrm>
            <a:off x="2286000" y="5683560"/>
            <a:ext cx="13716000" cy="2808312"/>
          </a:xfrm>
          <a:prstGeom prst="rect">
            <a:avLst/>
          </a:prstGeom>
        </p:spPr>
      </p:pic>
      <p:grpSp>
        <p:nvGrpSpPr>
          <p:cNvPr id="7" name="Group 7"/>
          <p:cNvGrpSpPr>
            <a:grpSpLocks noChangeAspect="1"/>
          </p:cNvGrpSpPr>
          <p:nvPr/>
        </p:nvGrpSpPr>
        <p:grpSpPr>
          <a:xfrm>
            <a:off x="0" y="-431890"/>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28938" y="831418"/>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38774" y="2135605"/>
            <a:ext cx="12920289" cy="68580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Planificación de la estratificación </a:t>
            </a:r>
          </a:p>
          <a:p>
            <a:pPr algn="just">
              <a:lnSpc>
                <a:spcPts val="3600"/>
              </a:lnSpc>
            </a:pPr>
            <a:r>
              <a:rPr lang="en-US" sz="3000" spc="-119">
                <a:solidFill>
                  <a:srgbClr val="000000"/>
                </a:solidFill>
                <a:latin typeface="Montserrat"/>
              </a:rPr>
              <a:t>A la hora de plantearse hacer una estratificación de datos, deberían tenerse en cuenta los siguientes aspectos: </a:t>
            </a:r>
          </a:p>
          <a:p>
            <a:pPr algn="just">
              <a:lnSpc>
                <a:spcPts val="3600"/>
              </a:lnSpc>
            </a:pPr>
            <a:r>
              <a:rPr lang="en-US" sz="3000" spc="-119">
                <a:solidFill>
                  <a:srgbClr val="000000"/>
                </a:solidFill>
                <a:latin typeface="Montserrat"/>
              </a:rPr>
              <a:t>• Cuanto mayor sea la estratificación —es decir, cuanto mayor sea el número de estratos—, mayor comprensión del problema se puede alcanzar, pero un número excesivo de estratos puede también entorpecerla. </a:t>
            </a:r>
          </a:p>
          <a:p>
            <a:pPr algn="just">
              <a:lnSpc>
                <a:spcPts val="3600"/>
              </a:lnSpc>
            </a:pPr>
            <a:r>
              <a:rPr lang="en-US" sz="3000" spc="-119">
                <a:solidFill>
                  <a:srgbClr val="000000"/>
                </a:solidFill>
                <a:latin typeface="Montserrat"/>
              </a:rPr>
              <a:t>• Los estratos elegidos deben ser útiles para la comprensión del problema. Un buen método para definirlos puede ser preguntarse "¿Cómo afecta el parámetro _____ sobre el problema que estamos valorando?" La palabra que falta en la frase anterior es un potencial estrato a tener en cuenta. Si la respuesta a la pregunta es "bastante” “mucho”... entonces el estrato elegido es adecuado para el análisis. </a:t>
            </a:r>
          </a:p>
          <a:p>
            <a:pPr algn="just">
              <a:lnSpc>
                <a:spcPts val="3600"/>
              </a:lnSpc>
            </a:pPr>
            <a:r>
              <a:rPr lang="en-US" sz="3000" spc="-119">
                <a:solidFill>
                  <a:srgbClr val="000000"/>
                </a:solidFill>
                <a:latin typeface="Montserrat"/>
              </a:rPr>
              <a:t>La forma de llevar a cabo la estratificación se describe en la figura siguiente:</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83" b="283"/>
          <a:stretch>
            <a:fillRect/>
          </a:stretch>
        </p:blipFill>
        <p:spPr>
          <a:xfrm>
            <a:off x="2895600" y="1687116"/>
            <a:ext cx="12496800" cy="8267700"/>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575844" y="1673672"/>
            <a:ext cx="12920289" cy="1828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Por ejemplo, en una empresa internacional fabricante de electrodomésticos se ha identificado un aumento significativo del número de reclamaciones en garantía, que han pasado de estar entre 200 y 300 mensuales, a sobrepasar las 400 a partir del mes de agosto. </a:t>
            </a:r>
          </a:p>
        </p:txBody>
      </p:sp>
      <p:pic>
        <p:nvPicPr>
          <p:cNvPr id="6" name="Picture 6"/>
          <p:cNvPicPr>
            <a:picLocks noChangeAspect="1"/>
          </p:cNvPicPr>
          <p:nvPr/>
        </p:nvPicPr>
        <p:blipFill>
          <a:blip r:embed="rId4"/>
          <a:srcRect r="198" b="198"/>
          <a:stretch>
            <a:fillRect/>
          </a:stretch>
        </p:blipFill>
        <p:spPr>
          <a:xfrm>
            <a:off x="4562475" y="3917490"/>
            <a:ext cx="9277350" cy="6153150"/>
          </a:xfrm>
          <a:prstGeom prst="rect">
            <a:avLst/>
          </a:prstGeom>
        </p:spPr>
      </p:pic>
      <p:grpSp>
        <p:nvGrpSpPr>
          <p:cNvPr id="7" name="Group 7"/>
          <p:cNvGrpSpPr>
            <a:grpSpLocks noChangeAspect="1"/>
          </p:cNvGrpSpPr>
          <p:nvPr/>
        </p:nvGrpSpPr>
        <p:grpSpPr>
          <a:xfrm>
            <a:off x="0" y="-305228"/>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529568" y="2201741"/>
            <a:ext cx="12920289" cy="2286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Los datos corresponden a un seguimiento global de las tres plantas de producción que la empresa tiene repartidas por todo el mundo. </a:t>
            </a:r>
          </a:p>
          <a:p>
            <a:pPr algn="just">
              <a:lnSpc>
                <a:spcPts val="3600"/>
              </a:lnSpc>
            </a:pPr>
            <a:r>
              <a:rPr lang="en-US" sz="3000" spc="-119">
                <a:solidFill>
                  <a:srgbClr val="000000"/>
                </a:solidFill>
                <a:latin typeface="Montserrat"/>
              </a:rPr>
              <a:t>Para profundizar más en el análisis, la empresa decide realizar una primera estratificación separando los datos correspondientes a las devoluciones en garantía de cada planta. El resultado es el siguiente: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39" b="139"/>
          <a:stretch>
            <a:fillRect/>
          </a:stretch>
        </p:blipFill>
        <p:spPr>
          <a:xfrm>
            <a:off x="3115263" y="2038350"/>
            <a:ext cx="11931294" cy="7641654"/>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09" b="209"/>
          <a:stretch>
            <a:fillRect/>
          </a:stretch>
        </p:blipFill>
        <p:spPr>
          <a:xfrm>
            <a:off x="3122783" y="2324100"/>
            <a:ext cx="12023181" cy="6923856"/>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72" b="272"/>
          <a:stretch>
            <a:fillRect/>
          </a:stretch>
        </p:blipFill>
        <p:spPr>
          <a:xfrm>
            <a:off x="2967005" y="2409825"/>
            <a:ext cx="12294915" cy="6946143"/>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64597"/>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2171700"/>
            <a:ext cx="12920289" cy="5943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Tras la estratificación se puede apreciar como más del 50% de las devoluciones en garantía están originadas en la Planta 1, mientras que el 50% restante se dividen entre la planta 2 y 3. Además, la distribución en las plantas 2 y 3 es muy similar. </a:t>
            </a:r>
          </a:p>
          <a:p>
            <a:pPr algn="just">
              <a:lnSpc>
                <a:spcPts val="3600"/>
              </a:lnSpc>
            </a:pPr>
            <a:r>
              <a:rPr lang="en-US" sz="3000" spc="-119">
                <a:solidFill>
                  <a:srgbClr val="000000"/>
                </a:solidFill>
                <a:latin typeface="Montserrat"/>
              </a:rPr>
              <a:t>En la planta 1 el número de devoluciones en garantía no baja de 100 unidades/mes, mientras que en las otras dos plantas, siempre está por debajo de ese valor. Luego el problema está claramente en la Planta 1. Para continuar profundizando en el análisis, la empresa decide hacer una nueva estratificación sobre los resultados de la Planta 1. Dado que la planta trabaja a tres turnos, decide realizar una separación entre los productos devueltos en garantía según el turno en que fueron fabricados. </a:t>
            </a:r>
          </a:p>
          <a:p>
            <a:pPr algn="just">
              <a:lnSpc>
                <a:spcPts val="3600"/>
              </a:lnSpc>
            </a:pPr>
            <a:r>
              <a:rPr lang="en-US" sz="3000" spc="-119">
                <a:solidFill>
                  <a:srgbClr val="000000"/>
                </a:solidFill>
                <a:latin typeface="Montserrat"/>
              </a:rPr>
              <a:t>El resultado es el siguiente: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305" b="305"/>
          <a:stretch>
            <a:fillRect/>
          </a:stretch>
        </p:blipFill>
        <p:spPr>
          <a:xfrm>
            <a:off x="5095875" y="2419350"/>
            <a:ext cx="8096250" cy="5448300"/>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63" b="163"/>
          <a:stretch>
            <a:fillRect/>
          </a:stretch>
        </p:blipFill>
        <p:spPr>
          <a:xfrm>
            <a:off x="4410075" y="1933575"/>
            <a:ext cx="9467850" cy="6419850"/>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2183066"/>
            <a:ext cx="12920289" cy="4505325"/>
          </a:xfrm>
          <a:prstGeom prst="rect">
            <a:avLst/>
          </a:prstGeom>
        </p:spPr>
        <p:txBody>
          <a:bodyPr lIns="0" tIns="0" rIns="0" bIns="0" rtlCol="0" anchor="t">
            <a:spAutoFit/>
          </a:bodyPr>
          <a:lstStyle/>
          <a:p>
            <a:pPr algn="just">
              <a:lnSpc>
                <a:spcPts val="3240"/>
              </a:lnSpc>
            </a:pPr>
            <a:r>
              <a:rPr lang="en-US" sz="2700" spc="-107">
                <a:solidFill>
                  <a:srgbClr val="000000"/>
                </a:solidFill>
                <a:latin typeface="Montserrat"/>
              </a:rPr>
              <a:t>Ishikawa postuló que bastaban siete herramientas para solucionar la mayoría de los problemas sencillos relacionados con la calidad e, inspirándose en las siete armas del legendario monje samurái, las denominó las siete herramientas de la calidad:</a:t>
            </a:r>
          </a:p>
          <a:p>
            <a:pPr algn="just">
              <a:lnSpc>
                <a:spcPts val="3240"/>
              </a:lnSpc>
            </a:pPr>
            <a:r>
              <a:rPr lang="en-US" sz="2700" spc="-107">
                <a:solidFill>
                  <a:srgbClr val="002060"/>
                </a:solidFill>
                <a:latin typeface="Montserrat Bold"/>
              </a:rPr>
              <a:t> • Diagrama causa-efecto.</a:t>
            </a:r>
          </a:p>
          <a:p>
            <a:pPr algn="just">
              <a:lnSpc>
                <a:spcPts val="3240"/>
              </a:lnSpc>
            </a:pPr>
            <a:r>
              <a:rPr lang="en-US" sz="2700" spc="-107">
                <a:solidFill>
                  <a:srgbClr val="002060"/>
                </a:solidFill>
                <a:latin typeface="Montserrat Bold"/>
              </a:rPr>
              <a:t> • Hoja de verificación (hoja de recogida de datos o checklist).</a:t>
            </a:r>
          </a:p>
          <a:p>
            <a:pPr algn="just">
              <a:lnSpc>
                <a:spcPts val="3240"/>
              </a:lnSpc>
            </a:pPr>
            <a:r>
              <a:rPr lang="en-US" sz="2700" spc="-107">
                <a:solidFill>
                  <a:srgbClr val="002060"/>
                </a:solidFill>
                <a:latin typeface="Montserrat Bold"/>
              </a:rPr>
              <a:t> • Estratificación</a:t>
            </a:r>
          </a:p>
          <a:p>
            <a:pPr algn="just">
              <a:lnSpc>
                <a:spcPts val="3240"/>
              </a:lnSpc>
            </a:pPr>
            <a:r>
              <a:rPr lang="en-US" sz="2700" spc="-107">
                <a:solidFill>
                  <a:srgbClr val="002060"/>
                </a:solidFill>
                <a:latin typeface="Montserrat Bold"/>
              </a:rPr>
              <a:t> • Histograma.</a:t>
            </a:r>
          </a:p>
          <a:p>
            <a:pPr algn="just">
              <a:lnSpc>
                <a:spcPts val="3240"/>
              </a:lnSpc>
            </a:pPr>
            <a:r>
              <a:rPr lang="en-US" sz="2700" spc="-107">
                <a:solidFill>
                  <a:srgbClr val="002060"/>
                </a:solidFill>
                <a:latin typeface="Montserrat Bold"/>
              </a:rPr>
              <a:t> • Gráfico de Pareto.</a:t>
            </a:r>
          </a:p>
          <a:p>
            <a:pPr algn="just">
              <a:lnSpc>
                <a:spcPts val="3240"/>
              </a:lnSpc>
            </a:pPr>
            <a:r>
              <a:rPr lang="en-US" sz="2700" spc="-107">
                <a:solidFill>
                  <a:srgbClr val="002060"/>
                </a:solidFill>
                <a:latin typeface="Montserrat Bold"/>
              </a:rPr>
              <a:t> • Diagrama de dispersión.</a:t>
            </a:r>
          </a:p>
          <a:p>
            <a:pPr algn="just">
              <a:lnSpc>
                <a:spcPts val="3240"/>
              </a:lnSpc>
            </a:pPr>
            <a:r>
              <a:rPr lang="en-US" sz="2700" spc="-107">
                <a:solidFill>
                  <a:srgbClr val="002060"/>
                </a:solidFill>
                <a:latin typeface="Montserrat Bold"/>
              </a:rPr>
              <a:t> </a:t>
            </a:r>
            <a:r>
              <a:rPr lang="en-US" sz="2700" spc="-107">
                <a:solidFill>
                  <a:srgbClr val="C00000"/>
                </a:solidFill>
                <a:latin typeface="Montserrat Bold"/>
              </a:rPr>
              <a:t>• Gráfico de control </a:t>
            </a:r>
          </a:p>
        </p:txBody>
      </p:sp>
      <p:grpSp>
        <p:nvGrpSpPr>
          <p:cNvPr id="6" name="Group 6"/>
          <p:cNvGrpSpPr>
            <a:grpSpLocks noChangeAspect="1"/>
          </p:cNvGrpSpPr>
          <p:nvPr/>
        </p:nvGrpSpPr>
        <p:grpSpPr>
          <a:xfrm>
            <a:off x="-1143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64597"/>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55" b="155"/>
          <a:stretch>
            <a:fillRect/>
          </a:stretch>
        </p:blipFill>
        <p:spPr>
          <a:xfrm>
            <a:off x="4543425" y="1971675"/>
            <a:ext cx="9201150" cy="6343650"/>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1849829"/>
            <a:ext cx="1292028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Los resultados tras esta segunda estratificación son muy reveladores: mientras que en los turnos de mañana y tarde, la distribución de los datos es muy similar y el número de devoluciones en garantía originadas en estos turnos oscila entre 10 y 30 unidades por mes, en el turno de noche, la distribución es totalmente diferente, y el número de devoluciones es creciente y llega a superar las 400 unidades/mes. </a:t>
            </a:r>
          </a:p>
          <a:p>
            <a:pPr algn="just">
              <a:lnSpc>
                <a:spcPts val="3600"/>
              </a:lnSpc>
            </a:pPr>
            <a:r>
              <a:rPr lang="en-US" sz="3000" spc="-119">
                <a:solidFill>
                  <a:srgbClr val="000000"/>
                </a:solidFill>
                <a:latin typeface="Montserrat"/>
              </a:rPr>
              <a:t>Es evidente que el aumento de devoluciones en garantía está originado en el Turno de Noche de la Planta 1. </a:t>
            </a:r>
          </a:p>
          <a:p>
            <a:pPr algn="just">
              <a:lnSpc>
                <a:spcPts val="3600"/>
              </a:lnSpc>
            </a:pPr>
            <a:r>
              <a:rPr lang="en-US" sz="3000" spc="-119">
                <a:solidFill>
                  <a:srgbClr val="000000"/>
                </a:solidFill>
                <a:latin typeface="Montserrat"/>
              </a:rPr>
              <a:t>A partir de aquí, la empresa debería seguir investigando, por ejemplo, si ha habido cambios recientes en el personal del turno de noche de esta planta, como posible fuente del problema.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86087" y="1997201"/>
            <a:ext cx="12430125" cy="457200"/>
          </a:xfrm>
          <a:prstGeom prst="rect">
            <a:avLst/>
          </a:prstGeom>
        </p:spPr>
        <p:txBody>
          <a:bodyPr lIns="0" tIns="0" rIns="0" bIns="0" rtlCol="0" anchor="t">
            <a:spAutoFit/>
          </a:bodyPr>
          <a:lstStyle/>
          <a:p>
            <a:pPr algn="just">
              <a:lnSpc>
                <a:spcPts val="3600"/>
              </a:lnSpc>
            </a:pPr>
            <a:r>
              <a:rPr lang="en-US" sz="3000" u="sng" spc="44">
                <a:solidFill>
                  <a:srgbClr val="3B495C"/>
                </a:solidFill>
                <a:latin typeface="Montserrat Extra-Bold Bold"/>
              </a:rPr>
              <a:t>9- Introducción.</a:t>
            </a:r>
          </a:p>
        </p:txBody>
      </p:sp>
      <p:sp>
        <p:nvSpPr>
          <p:cNvPr id="6" name="TextBox 6"/>
          <p:cNvSpPr txBox="1"/>
          <p:nvPr/>
        </p:nvSpPr>
        <p:spPr>
          <a:xfrm>
            <a:off x="2986087" y="2902076"/>
            <a:ext cx="12077997" cy="5486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Los gráficos de control son la primera técnica estadística aplicada al control de calidad y fueron puestos en práctica a principios del siglo XX por Shewhart como herramienta para el control de los procesos de fabricación.</a:t>
            </a:r>
          </a:p>
          <a:p>
            <a:pPr algn="just">
              <a:lnSpc>
                <a:spcPts val="3600"/>
              </a:lnSpc>
            </a:pPr>
            <a:r>
              <a:rPr lang="en-US" sz="3000" spc="-119">
                <a:solidFill>
                  <a:srgbClr val="000000"/>
                </a:solidFill>
                <a:latin typeface="Montserrat"/>
              </a:rPr>
              <a:t>Tras analizar los datos de numerosos procesos, Shewhart descubrió que todo proceso presenta una variabilidad, y de que dicha variabilidad tiene dos tipos de causas (controlables y aleatorias). A partir de ahí, el objetivo de Shewhart fue vigilar las causas controlables de la variabilidad de los procesos, que podían ser asignadas a distintos factores: falta de formación de los operarios, fallos en las máquinas, mala calidad de las materias primas… y una vez identificadas, eliminarlas o al menos, atenuarlas.</a:t>
            </a:r>
          </a:p>
        </p:txBody>
      </p:sp>
      <p:grpSp>
        <p:nvGrpSpPr>
          <p:cNvPr id="7" name="Group 7"/>
          <p:cNvGrpSpPr>
            <a:grpSpLocks noChangeAspect="1"/>
          </p:cNvGrpSpPr>
          <p:nvPr/>
        </p:nvGrpSpPr>
        <p:grpSpPr>
          <a:xfrm>
            <a:off x="0" y="-305228"/>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74" b="174"/>
          <a:stretch>
            <a:fillRect/>
          </a:stretch>
        </p:blipFill>
        <p:spPr>
          <a:xfrm>
            <a:off x="3527376" y="1962148"/>
            <a:ext cx="11773308" cy="7848872"/>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86088" y="2156444"/>
            <a:ext cx="12077997" cy="3200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Un proceso con menor variabilidad, y por tanto más estable, genera productos de mayor calidad, de forma más eficiente y eficaz.</a:t>
            </a:r>
          </a:p>
          <a:p>
            <a:pPr algn="just">
              <a:lnSpc>
                <a:spcPts val="3600"/>
              </a:lnSpc>
            </a:pPr>
            <a:r>
              <a:rPr lang="en-US" sz="3000" spc="-119">
                <a:solidFill>
                  <a:srgbClr val="000000"/>
                </a:solidFill>
                <a:latin typeface="Montserrat Bold"/>
              </a:rPr>
              <a:t>Tipos de gráficos de control.</a:t>
            </a:r>
          </a:p>
          <a:p>
            <a:pPr algn="just">
              <a:lnSpc>
                <a:spcPts val="3600"/>
              </a:lnSpc>
            </a:pPr>
            <a:r>
              <a:rPr lang="en-US" sz="3000" spc="-119">
                <a:solidFill>
                  <a:srgbClr val="000000"/>
                </a:solidFill>
                <a:latin typeface="Montserrat"/>
              </a:rPr>
              <a:t> Existen dos tipos de gráficos de control:</a:t>
            </a:r>
          </a:p>
          <a:p>
            <a:pPr algn="just">
              <a:lnSpc>
                <a:spcPts val="3600"/>
              </a:lnSpc>
            </a:pPr>
            <a:r>
              <a:rPr lang="en-US" sz="3000" spc="-119">
                <a:solidFill>
                  <a:srgbClr val="002060"/>
                </a:solidFill>
                <a:latin typeface="Montserrat Bold"/>
              </a:rPr>
              <a:t> • Por variables: los gráficos de control por variables se utilizan para estudiar procesos caracterizados con valores numéricos: peso, dimensiones, temperatura, presión, costo, tiempo.</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86088" y="1947394"/>
            <a:ext cx="12726069" cy="5029200"/>
          </a:xfrm>
          <a:prstGeom prst="rect">
            <a:avLst/>
          </a:prstGeom>
        </p:spPr>
        <p:txBody>
          <a:bodyPr lIns="0" tIns="0" rIns="0" bIns="0" rtlCol="0" anchor="t">
            <a:spAutoFit/>
          </a:bodyPr>
          <a:lstStyle/>
          <a:p>
            <a:pPr algn="just">
              <a:lnSpc>
                <a:spcPts val="3600"/>
              </a:lnSpc>
            </a:pPr>
            <a:r>
              <a:rPr lang="en-US" sz="3000" spc="-119">
                <a:solidFill>
                  <a:srgbClr val="002060"/>
                </a:solidFill>
                <a:latin typeface="Montserrat Bold"/>
              </a:rPr>
              <a:t> • Por atributos: cuando no se pueden medir —o no es económicamente rentable hacerlo— las características del proceso, se emplean para controlarlo características de calidad cualitativas, es decir, características no cuantificables numéricamente.</a:t>
            </a:r>
          </a:p>
          <a:p>
            <a:pPr algn="just">
              <a:lnSpc>
                <a:spcPts val="3600"/>
              </a:lnSpc>
            </a:pPr>
            <a:r>
              <a:rPr lang="en-US" sz="3000" spc="-119">
                <a:solidFill>
                  <a:srgbClr val="000000"/>
                </a:solidFill>
                <a:latin typeface="Montserrat"/>
              </a:rPr>
              <a:t>En este tipo de gráficos de control, un producto (generalmente un lote) se acepta o se rechaza en función del número de no conformes detectados en el lote. Los gráficos de control por atributos más empleados son los que miden la fracción de unidades defectuosas (respecto de la producción total), el número de unidades defectuosas por muestra, el número de defectos por muestra y el número de defectos por unidad.</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838116" y="2044348"/>
            <a:ext cx="1272606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general, los gráficos de control por variables proporcionan más información que los gráficos de control por atributos sobre el rendimiento del proceso y permiten emprender acciones de mejora más eficaces. En concreto, facilitan más información sobre las causas que generan las anomalías y detectan pequeñas variaciones en el proceso. Asimismo, los tamaños muestrales que se necesitan para obtener datos fiables es menor que en el caso de los gráficos por atributos.</a:t>
            </a:r>
          </a:p>
          <a:p>
            <a:pPr algn="just">
              <a:lnSpc>
                <a:spcPts val="3600"/>
              </a:lnSpc>
            </a:pPr>
            <a:r>
              <a:rPr lang="en-US" sz="3000" spc="-119">
                <a:solidFill>
                  <a:srgbClr val="000000"/>
                </a:solidFill>
                <a:latin typeface="Montserrat"/>
              </a:rPr>
              <a:t> Los gráficos de control por variables más utilizados son aquellos que controlan el valor medio y la variabilidad de los datos mediante los valores de la media y la desviación típica.</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895266" y="2136965"/>
            <a:ext cx="12726069" cy="5486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El mundo se caracteriza por su variabilidad; por ejemplo, en el trayecto a la escuela o al trabajo no siempre se hace el  mismo tiempo, el  porcentaje de artículos defectuosos de lote a lote es variable, la capacitación y habilidad entre los trabajadores no es idéntica, cada cliente es diferente. En las organizaciones, continuamente se observan cambios (variación), por ejemplo, de una semana a otra pueden presentarse cambios en las ventas o en el desempeño de los procesos. En este contexto, uno de los aspectos críticos en la administración de cualquier organización es decidir ante qué tipo de cambios se debe actuar oportunamente antes de que las cosas vayan peor. También es igualmente importante saber en forma adecuada y oportuna si las acciones que se están ejecutando cumplen sus objetivos.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95605" y="833519"/>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30920" y="2400300"/>
            <a:ext cx="12726069" cy="5486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Enfrentar estos dos aspectos críticos no es sencillo, porque por un lado siempre hay variación y, por otro, una de las principales fallas de los directivos en una organización es que administran por reacción, de acuerdo con el resultado anterior y sin conocimiento de la variabilidad; lo que lleva a que mucho del trabajo sea reactivo y se atienda con acciones como juntas de trabajo, llamadas de atención, regaños, nuevas reglas e indicaciones, etc. Cuando se trabaja en forma reactiva, se termina actuando ante las muchas cosas urgentes y se dejan de lado los asuntos que, aunque no son urgentes, son los realmente importantes. El trabajo de la administración por reacción se parece más a la de un bombero, que va de un lado a otro, tratando de apagar los incendios.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59962" y="926593"/>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811990" y="2219296"/>
            <a:ext cx="12726069" cy="4572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El objetivo básico de un diagrama de control  es observar y analizar el comportamiento de un proceso a través del tiempo. Esto permitirá distinguir las variaciones por causas comunes (aleatorias) de las debidas a causas especiales (atribuibles o controlables), lo que ayudará a caracterizar el funcionamiento del proceso y así decidir las mejores acciones de control y de mejora. </a:t>
            </a:r>
          </a:p>
          <a:p>
            <a:pPr algn="just">
              <a:lnSpc>
                <a:spcPts val="3600"/>
              </a:lnSpc>
            </a:pPr>
            <a:r>
              <a:rPr lang="en-US" sz="3000" spc="-119">
                <a:solidFill>
                  <a:srgbClr val="000000"/>
                </a:solidFill>
                <a:latin typeface="Montserrat"/>
              </a:rPr>
              <a:t>Un diagrama de control típico, se compone básicamente de tres líneas paralelas, comúnmente horizontales, que rematan a la izquierda en una escala numérica en las unidades del estadístico que se grafica en el diagrama.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778547"/>
            <a:ext cx="12920289" cy="3276600"/>
          </a:xfrm>
          <a:prstGeom prst="rect">
            <a:avLst/>
          </a:prstGeom>
        </p:spPr>
        <p:txBody>
          <a:bodyPr lIns="0" tIns="0" rIns="0" bIns="0" rtlCol="0" anchor="t">
            <a:spAutoFit/>
          </a:bodyPr>
          <a:lstStyle/>
          <a:p>
            <a:pPr algn="just">
              <a:lnSpc>
                <a:spcPts val="3240"/>
              </a:lnSpc>
            </a:pPr>
            <a:r>
              <a:rPr lang="en-US" sz="2700" spc="-107">
                <a:solidFill>
                  <a:srgbClr val="000000"/>
                </a:solidFill>
                <a:latin typeface="Montserrat"/>
              </a:rPr>
              <a:t>La lista original publicada por la JUSE ha ido evolucionando y modificándose con el tiempo, y concretamente la herramienta Estratificación —más un concepto que una herramienta en sí misma— es sustituida por muchos autores por el Diagrama de Flujo. No obstante, el concepto de siete herramientas se ha mantenido inalterable.</a:t>
            </a:r>
          </a:p>
          <a:p>
            <a:pPr algn="just">
              <a:lnSpc>
                <a:spcPts val="3240"/>
              </a:lnSpc>
            </a:pPr>
            <a:r>
              <a:rPr lang="en-US" sz="2700" spc="-107">
                <a:solidFill>
                  <a:srgbClr val="000000"/>
                </a:solidFill>
                <a:latin typeface="Montserrat"/>
              </a:rPr>
              <a:t>Salvo el diagrama causa-efecto, estas herramientas no fueron desarrolladas por Ishikawa, pero sí fueron agrupadas y recopiladas por este para mejorar el control de la calidad y también, para facilitar el trabajo de los círculos de calidad.</a:t>
            </a:r>
          </a:p>
        </p:txBody>
      </p:sp>
      <p:grpSp>
        <p:nvGrpSpPr>
          <p:cNvPr id="6" name="Group 6"/>
          <p:cNvGrpSpPr>
            <a:grpSpLocks noChangeAspect="1"/>
          </p:cNvGrpSpPr>
          <p:nvPr/>
        </p:nvGrpSpPr>
        <p:grpSpPr>
          <a:xfrm>
            <a:off x="-302232" y="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59962" y="772921"/>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80966" y="2294192"/>
            <a:ext cx="1272606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la parte inferior, paralela a las líneas hay un eje que sirve para identificar la procedencia de los datos. En caso de que este eje sea una escala cronológica, entonces los puntos consecutivos se unen con una línea recta para indicar el orden en el que ha ocurrido cada dato.</a:t>
            </a:r>
          </a:p>
          <a:p>
            <a:pPr algn="just">
              <a:lnSpc>
                <a:spcPts val="3600"/>
              </a:lnSpc>
            </a:pPr>
            <a:r>
              <a:rPr lang="en-US" sz="3000" spc="-119">
                <a:solidFill>
                  <a:srgbClr val="000000"/>
                </a:solidFill>
                <a:latin typeface="Montserrat"/>
              </a:rPr>
              <a:t>La línea central de una carta de control representa el promedio del estadístico  que se está graficando, cuando el proceso se encuentra en control estadístico. Las otras dos líneas se llaman límites de control, superior e inferior, y están en una posición tal que, cuando el proceso está en control estadístico, hay una alta probabilidad de que prácticamente todos los valores del estadístico (puntos) caigan dentro de los límites.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3147453" y="950110"/>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16" b="116"/>
          <a:stretch>
            <a:fillRect/>
          </a:stretch>
        </p:blipFill>
        <p:spPr>
          <a:xfrm>
            <a:off x="2762250" y="1507740"/>
            <a:ext cx="12763500" cy="8496300"/>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59962" y="967658"/>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80966" y="1996440"/>
            <a:ext cx="1272606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De esta manera, si todos los puntos están dentro de los límites, entonces se supone que el proceso está en control estadístico. Por el contrario, si al menos un punto está fuera de los límites de control, entonces esto es una señal de que pasó algo especial y es necesario investigar su causa. En general, los límites de control son estimaciones de la amplitud de la variación del estadístico (promedio, rangos, etc.) que se grafica en la carta. Lo que se observa en una carta de control no sólo es que un punto caiga fuera de los límites de control, sino también cualquier formación o patrón de puntos que tenga muy poca probabilidad de ocurrir en condiciones “normales”, lo cual será una señal de alerta de posibles cambios debidos a causas especiales.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59962" y="1015232"/>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80966" y="2785311"/>
            <a:ext cx="12726069" cy="4114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La ubicación de los límites de control en un diagrama es un aspecto fundamental; para calcular éstos se debe proceder de tal forma que, bajo condiciones de control estadístico, el estadístico que se grafica en el diagrama tenga una alta probabilidad de caer dentro de tales límites. Por lo tanto, una forma de proceder es encontrar la distribución de probabilidades del estadístico, estimar sus parámetros y ubicar los límites de manera que un alto porcentaje de la distribución esté dentro de ellos (vea Gutiérrez Pulido y de la Vara, 2009); esta forma de proceder se conoce como límites de probabilidad .</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59962" y="989098"/>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80966" y="2223080"/>
            <a:ext cx="12726069" cy="3657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Una forma más sencilla y usual se obtiene a partir de la relación entre la media y la desviación estándar de una variable, que para el caso de una variable con distribución normal con media “𝝻”, desviación estándar “𝞂” , y bajo condiciones de control estadístico, se tiene que entre 𝝻 - 3 𝞂  y   𝝻 + 3 𝞂   se encuentra el 99.73% de los posibles valores que toma tal variable. En caso de que no se tenga distribución con estructura campaniforme, entonces se aplica el teorema de Chebyshev. Bajo estas condiciones, se presenta a continuación un modelo general para un gráfico de control.</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59962" y="1063894"/>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0751" b="197"/>
          <a:stretch>
            <a:fillRect/>
          </a:stretch>
        </p:blipFill>
        <p:spPr>
          <a:xfrm>
            <a:off x="2313788" y="2227176"/>
            <a:ext cx="13716000" cy="4478301"/>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3066007" y="880933"/>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80966" y="1998874"/>
            <a:ext cx="1272606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Open Sans"/>
              </a:rPr>
              <a:t>Con estos límites y bajo condiciones de control estadístico se tendrá alta probabilidad de que los valores de w  estén dentro de ellos. En particular, si w  tiene distribución normal, tal probabilidad será de 0.9973, con lo que se espera que bajo condiciones de control sólo 27 puntos de 10,000 caigan fuera de los límites. Este tipo de cartas de control fueron originalmente propuestas por Walter A. Shewhart, por lo que se les conoce como cartas de control tipo Shewhart.</a:t>
            </a:r>
          </a:p>
          <a:p>
            <a:pPr algn="just">
              <a:lnSpc>
                <a:spcPts val="3600"/>
              </a:lnSpc>
            </a:pPr>
            <a:r>
              <a:rPr lang="en-US" sz="3000" spc="-119">
                <a:solidFill>
                  <a:srgbClr val="000000"/>
                </a:solidFill>
                <a:latin typeface="Open Sans"/>
              </a:rPr>
              <a:t>La forma de estimar la media y la desviación estándar de w  a partir de las observaciones del proceso dependerá del tipo de estadístico que sea w, ya sea un promedio, un rango o un porcentaje. Esto se verá en las siguientes secciones.</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3034068" y="803813"/>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80966" y="2143797"/>
            <a:ext cx="12726069" cy="3200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Como ya se comentó al inicio de la presentación, existen dos tipos generales de diagramas de control: para variables y para atributos. </a:t>
            </a:r>
          </a:p>
          <a:p>
            <a:pPr algn="just">
              <a:lnSpc>
                <a:spcPts val="3600"/>
              </a:lnSpc>
            </a:pPr>
            <a:r>
              <a:rPr lang="en-US" sz="3000" spc="-119">
                <a:solidFill>
                  <a:srgbClr val="000000"/>
                </a:solidFill>
                <a:latin typeface="Montserrat"/>
              </a:rPr>
              <a:t>Las cartas de control para variables se aplican a características de calidad de tipo continuo, que intuitivamente son aquellas que requieren un instrumento de medición (pesos, volúmenes, voltajes, longitudes, resistencias, temperaturas, humedad, etcétera). Las cartas de control para variables tipo Shewhart más usuales son:</a:t>
            </a:r>
          </a:p>
        </p:txBody>
      </p:sp>
      <p:pic>
        <p:nvPicPr>
          <p:cNvPr id="6" name="Picture 6"/>
          <p:cNvPicPr>
            <a:picLocks noChangeAspect="1"/>
          </p:cNvPicPr>
          <p:nvPr/>
        </p:nvPicPr>
        <p:blipFill>
          <a:blip r:embed="rId4"/>
          <a:srcRect r="199" b="199"/>
          <a:stretch>
            <a:fillRect/>
          </a:stretch>
        </p:blipFill>
        <p:spPr>
          <a:xfrm>
            <a:off x="4156312" y="5934747"/>
            <a:ext cx="7993957" cy="2700300"/>
          </a:xfrm>
          <a:prstGeom prst="rect">
            <a:avLst/>
          </a:prstGeom>
        </p:spPr>
      </p:pic>
      <p:pic>
        <p:nvPicPr>
          <p:cNvPr id="7" name="Picture 7"/>
          <p:cNvPicPr>
            <a:picLocks noChangeAspect="1"/>
          </p:cNvPicPr>
          <p:nvPr/>
        </p:nvPicPr>
        <p:blipFill>
          <a:blip r:embed="rId5"/>
          <a:srcRect r="122" b="61212"/>
          <a:stretch>
            <a:fillRect/>
          </a:stretch>
        </p:blipFill>
        <p:spPr>
          <a:xfrm>
            <a:off x="5086589" y="7284897"/>
            <a:ext cx="7587384" cy="613871"/>
          </a:xfrm>
          <a:prstGeom prst="rect">
            <a:avLst/>
          </a:prstGeom>
        </p:spPr>
      </p:pic>
      <p:sp>
        <p:nvSpPr>
          <p:cNvPr id="8" name="TextBox 8"/>
          <p:cNvSpPr txBox="1"/>
          <p:nvPr/>
        </p:nvSpPr>
        <p:spPr>
          <a:xfrm>
            <a:off x="5086589" y="7242526"/>
            <a:ext cx="4712446" cy="656243"/>
          </a:xfrm>
          <a:prstGeom prst="rect">
            <a:avLst/>
          </a:prstGeom>
        </p:spPr>
        <p:txBody>
          <a:bodyPr lIns="0" tIns="0" rIns="0" bIns="0" rtlCol="0" anchor="t">
            <a:spAutoFit/>
          </a:bodyPr>
          <a:lstStyle/>
          <a:p>
            <a:pPr algn="l">
              <a:lnSpc>
                <a:spcPts val="5039"/>
              </a:lnSpc>
            </a:pPr>
            <a:r>
              <a:rPr lang="en-US" sz="4199" spc="-167">
                <a:solidFill>
                  <a:srgbClr val="A6A6A6"/>
                </a:solidFill>
                <a:latin typeface="Open Sans Bold"/>
              </a:rPr>
              <a:t>Rangos Móviles</a:t>
            </a:r>
          </a:p>
        </p:txBody>
      </p:sp>
      <p:grpSp>
        <p:nvGrpSpPr>
          <p:cNvPr id="9" name="Group 9"/>
          <p:cNvGrpSpPr>
            <a:grpSpLocks noChangeAspect="1"/>
          </p:cNvGrpSpPr>
          <p:nvPr/>
        </p:nvGrpSpPr>
        <p:grpSpPr>
          <a:xfrm>
            <a:off x="0" y="-305228"/>
            <a:ext cx="18516600" cy="1858101"/>
            <a:chOff x="0" y="0"/>
            <a:chExt cx="24688800" cy="2477468"/>
          </a:xfrm>
        </p:grpSpPr>
        <p:sp>
          <p:nvSpPr>
            <p:cNvPr id="10" name="Freeform 10"/>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59962" y="880933"/>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67279" y="2377027"/>
            <a:ext cx="12726069" cy="3200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Existen características de calidad de un producto que no son evaluadas con un instrumento de medición en una escala continua o al menos en una escala numérica. En estos casos, el producto se juzga como conforme o no conforme, dependiendo de si posee ciertos atributos; o también al producto se le podrá contar el número de defectos o no conformidades que tiene. Este tipo de características de calidad son monitoreadas a través de las cartas de control para atributos :</a:t>
            </a:r>
          </a:p>
        </p:txBody>
      </p:sp>
      <p:pic>
        <p:nvPicPr>
          <p:cNvPr id="6" name="Picture 6"/>
          <p:cNvPicPr>
            <a:picLocks noChangeAspect="1"/>
          </p:cNvPicPr>
          <p:nvPr/>
        </p:nvPicPr>
        <p:blipFill>
          <a:blip r:embed="rId4"/>
          <a:srcRect r="250" b="250"/>
          <a:stretch>
            <a:fillRect/>
          </a:stretch>
        </p:blipFill>
        <p:spPr>
          <a:xfrm>
            <a:off x="3362090" y="6491827"/>
            <a:ext cx="11792420" cy="2471774"/>
          </a:xfrm>
          <a:prstGeom prst="rect">
            <a:avLst/>
          </a:prstGeom>
        </p:spPr>
      </p:pic>
      <p:grpSp>
        <p:nvGrpSpPr>
          <p:cNvPr id="7" name="Group 7"/>
          <p:cNvGrpSpPr>
            <a:grpSpLocks noChangeAspect="1"/>
          </p:cNvGrpSpPr>
          <p:nvPr/>
        </p:nvGrpSpPr>
        <p:grpSpPr>
          <a:xfrm>
            <a:off x="0" y="-397297"/>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2887213"/>
            <a:ext cx="12920289" cy="3705225"/>
          </a:xfrm>
          <a:prstGeom prst="rect">
            <a:avLst/>
          </a:prstGeom>
        </p:spPr>
        <p:txBody>
          <a:bodyPr lIns="0" tIns="0" rIns="0" bIns="0" rtlCol="0" anchor="t">
            <a:spAutoFit/>
          </a:bodyPr>
          <a:lstStyle/>
          <a:p>
            <a:pPr algn="just">
              <a:lnSpc>
                <a:spcPts val="5880"/>
              </a:lnSpc>
            </a:pPr>
            <a:r>
              <a:rPr lang="en-US" sz="4900" spc="-195">
                <a:solidFill>
                  <a:srgbClr val="C00000"/>
                </a:solidFill>
                <a:latin typeface="Montserrat Bold"/>
              </a:rPr>
              <a:t>NOTA: Según el profesor Noriaki Kano, las piezas que llevaba el monje guerrero Benkei son: Gusoku (armadura); Kabuto (casco); Horo (capucha); Katana (espada); Tacki (espada larga); Ya (flecha); Yutni (arco). </a:t>
            </a:r>
          </a:p>
        </p:txBody>
      </p:sp>
      <p:grpSp>
        <p:nvGrpSpPr>
          <p:cNvPr id="6" name="Group 6"/>
          <p:cNvGrpSpPr>
            <a:grpSpLocks noChangeAspect="1"/>
          </p:cNvGrpSpPr>
          <p:nvPr/>
        </p:nvGrpSpPr>
        <p:grpSpPr>
          <a:xfrm>
            <a:off x="0" y="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73" b="173"/>
          <a:stretch>
            <a:fillRect/>
          </a:stretch>
        </p:blipFill>
        <p:spPr>
          <a:xfrm>
            <a:off x="3541406" y="2349816"/>
            <a:ext cx="11205187" cy="6713556"/>
          </a:xfrm>
          <a:prstGeom prst="rect">
            <a:avLst/>
          </a:prstGeom>
        </p:spPr>
      </p:pic>
      <p:grpSp>
        <p:nvGrpSpPr>
          <p:cNvPr id="6" name="Group 6"/>
          <p:cNvGrpSpPr>
            <a:grpSpLocks noChangeAspect="1"/>
          </p:cNvGrpSpPr>
          <p:nvPr/>
        </p:nvGrpSpPr>
        <p:grpSpPr>
          <a:xfrm>
            <a:off x="-114300" y="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28938" y="2395106"/>
            <a:ext cx="12430125" cy="542925"/>
          </a:xfrm>
          <a:prstGeom prst="rect">
            <a:avLst/>
          </a:prstGeom>
        </p:spPr>
        <p:txBody>
          <a:bodyPr lIns="0" tIns="0" rIns="0" bIns="0" rtlCol="0" anchor="t">
            <a:spAutoFit/>
          </a:bodyPr>
          <a:lstStyle/>
          <a:p>
            <a:pPr algn="just">
              <a:lnSpc>
                <a:spcPts val="4320"/>
              </a:lnSpc>
            </a:pPr>
            <a:r>
              <a:rPr lang="en-US" sz="3600" u="sng" spc="53">
                <a:solidFill>
                  <a:srgbClr val="3B495C"/>
                </a:solidFill>
                <a:latin typeface="Montserrat Extra-Bold Bold"/>
              </a:rPr>
              <a:t>10- Bibliografía</a:t>
            </a:r>
          </a:p>
        </p:txBody>
      </p:sp>
      <p:sp>
        <p:nvSpPr>
          <p:cNvPr id="6" name="TextBox 6"/>
          <p:cNvSpPr txBox="1"/>
          <p:nvPr/>
        </p:nvSpPr>
        <p:spPr>
          <a:xfrm>
            <a:off x="2701631" y="3538106"/>
            <a:ext cx="12087225" cy="3200400"/>
          </a:xfrm>
          <a:prstGeom prst="rect">
            <a:avLst/>
          </a:prstGeom>
        </p:spPr>
        <p:txBody>
          <a:bodyPr lIns="0" tIns="0" rIns="0" bIns="0" rtlCol="0" anchor="t">
            <a:spAutoFit/>
          </a:bodyPr>
          <a:lstStyle/>
          <a:p>
            <a:pPr marL="386080" lvl="1" indent="-193040" algn="just">
              <a:lnSpc>
                <a:spcPts val="3600"/>
              </a:lnSpc>
              <a:buFont typeface="Arial"/>
              <a:buChar char="•"/>
            </a:pPr>
            <a:r>
              <a:rPr lang="en-US" sz="3000" spc="44">
                <a:solidFill>
                  <a:srgbClr val="3B495C"/>
                </a:solidFill>
                <a:latin typeface="Montserrat"/>
              </a:rPr>
              <a:t>López Lemos, P. (2016). Herramientas para la mejora de la calidad. FUNDACIÓN CONFEMETAL.  Madrid, ESPAÑA.</a:t>
            </a:r>
          </a:p>
          <a:p>
            <a:pPr marL="386080" lvl="1" indent="-193040" algn="just">
              <a:lnSpc>
                <a:spcPts val="3600"/>
              </a:lnSpc>
              <a:buFont typeface="Arial"/>
              <a:buChar char="•"/>
            </a:pPr>
            <a:r>
              <a:rPr lang="en-US" sz="3000" spc="44">
                <a:solidFill>
                  <a:srgbClr val="3B495C"/>
                </a:solidFill>
                <a:latin typeface="Montserrat"/>
              </a:rPr>
              <a:t>Carro Paz, R.  y  González Gómez, D. Administración de la Calidad Total.  Facultad de Ciencias Económicas y Sociales (UNIVERSIDAD NACIONAL DE MAR DEL PLATA).</a:t>
            </a:r>
          </a:p>
          <a:p>
            <a:pPr marL="386080" lvl="1" indent="-193040" algn="just">
              <a:lnSpc>
                <a:spcPts val="3600"/>
              </a:lnSpc>
              <a:buFont typeface="Arial"/>
              <a:buChar char="•"/>
            </a:pPr>
            <a:r>
              <a:rPr lang="en-US" sz="3000" spc="44">
                <a:solidFill>
                  <a:srgbClr val="3B495C"/>
                </a:solidFill>
                <a:latin typeface="Montserrat"/>
              </a:rPr>
              <a:t>Besterfield, D.H. (2009). Control de Calidad (8ª Edición).  PEARSON EDUCACIÓN.  MÉXICO.</a:t>
            </a:r>
          </a:p>
        </p:txBody>
      </p:sp>
      <p:grpSp>
        <p:nvGrpSpPr>
          <p:cNvPr id="7" name="Group 7"/>
          <p:cNvGrpSpPr>
            <a:grpSpLocks noChangeAspect="1"/>
          </p:cNvGrpSpPr>
          <p:nvPr/>
        </p:nvGrpSpPr>
        <p:grpSpPr>
          <a:xfrm>
            <a:off x="0" y="-62312"/>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7020778">
            <a:off x="-7861675" y="821505"/>
            <a:ext cx="16230600" cy="10441156"/>
            <a:chOff x="0" y="0"/>
            <a:chExt cx="21640800" cy="13921541"/>
          </a:xfrm>
        </p:grpSpPr>
        <p:sp>
          <p:nvSpPr>
            <p:cNvPr id="3" name="Freeform 3"/>
            <p:cNvSpPr/>
            <p:nvPr/>
          </p:nvSpPr>
          <p:spPr>
            <a:xfrm>
              <a:off x="0" y="0"/>
              <a:ext cx="21640800" cy="13921487"/>
            </a:xfrm>
            <a:custGeom>
              <a:avLst/>
              <a:gdLst/>
              <a:ahLst/>
              <a:cxnLst/>
              <a:rect l="l" t="t" r="r" b="b"/>
              <a:pathLst>
                <a:path w="21640800" h="13921487">
                  <a:moveTo>
                    <a:pt x="0" y="0"/>
                  </a:moveTo>
                  <a:lnTo>
                    <a:pt x="21640800" y="0"/>
                  </a:lnTo>
                  <a:lnTo>
                    <a:pt x="21640800" y="13921487"/>
                  </a:lnTo>
                  <a:lnTo>
                    <a:pt x="0" y="13921487"/>
                  </a:lnTo>
                  <a:close/>
                </a:path>
              </a:pathLst>
            </a:custGeom>
            <a:solidFill>
              <a:srgbClr val="002060"/>
            </a:solidFill>
          </p:spPr>
        </p:sp>
      </p:grpSp>
      <p:sp>
        <p:nvSpPr>
          <p:cNvPr id="4" name="TextBox 4"/>
          <p:cNvSpPr txBox="1"/>
          <p:nvPr/>
        </p:nvSpPr>
        <p:spPr>
          <a:xfrm>
            <a:off x="2127076" y="5162550"/>
            <a:ext cx="14636924" cy="1305742"/>
          </a:xfrm>
          <a:prstGeom prst="rect">
            <a:avLst/>
          </a:prstGeom>
        </p:spPr>
        <p:txBody>
          <a:bodyPr wrap="square" lIns="0" tIns="0" rIns="0" bIns="0" rtlCol="0" anchor="t">
            <a:spAutoFit/>
          </a:bodyPr>
          <a:lstStyle/>
          <a:p>
            <a:pPr algn="l">
              <a:lnSpc>
                <a:spcPts val="9929"/>
              </a:lnSpc>
            </a:pPr>
            <a:r>
              <a:rPr lang="en-US" sz="11157" spc="-356" dirty="0">
                <a:solidFill>
                  <a:srgbClr val="FFFFFF"/>
                </a:solidFill>
                <a:latin typeface="Montserrat Extra-Bold"/>
              </a:rPr>
              <a:t>¡MUCHAS GRACIAS!</a:t>
            </a:r>
          </a:p>
        </p:txBody>
      </p:sp>
      <p:grpSp>
        <p:nvGrpSpPr>
          <p:cNvPr id="5" name="Group 5"/>
          <p:cNvGrpSpPr>
            <a:grpSpLocks noChangeAspect="1"/>
          </p:cNvGrpSpPr>
          <p:nvPr/>
        </p:nvGrpSpPr>
        <p:grpSpPr>
          <a:xfrm>
            <a:off x="-3525813" y="3702745"/>
            <a:ext cx="5739230" cy="19050"/>
            <a:chOff x="0" y="0"/>
            <a:chExt cx="7652307" cy="25400"/>
          </a:xfrm>
        </p:grpSpPr>
        <p:sp>
          <p:nvSpPr>
            <p:cNvPr id="6" name="Freeform 6"/>
            <p:cNvSpPr/>
            <p:nvPr/>
          </p:nvSpPr>
          <p:spPr>
            <a:xfrm>
              <a:off x="0" y="0"/>
              <a:ext cx="7652258" cy="25400"/>
            </a:xfrm>
            <a:custGeom>
              <a:avLst/>
              <a:gdLst/>
              <a:ahLst/>
              <a:cxnLst/>
              <a:rect l="l" t="t" r="r" b="b"/>
              <a:pathLst>
                <a:path w="7652258" h="25400">
                  <a:moveTo>
                    <a:pt x="12700" y="0"/>
                  </a:moveTo>
                  <a:lnTo>
                    <a:pt x="7639558" y="0"/>
                  </a:lnTo>
                  <a:cubicBezTo>
                    <a:pt x="7646543" y="0"/>
                    <a:pt x="7652258" y="5715"/>
                    <a:pt x="7652258" y="12700"/>
                  </a:cubicBezTo>
                  <a:cubicBezTo>
                    <a:pt x="7652258" y="19685"/>
                    <a:pt x="7646543" y="25400"/>
                    <a:pt x="7639558"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7" name="Group 7"/>
          <p:cNvGrpSpPr>
            <a:grpSpLocks noChangeAspect="1"/>
          </p:cNvGrpSpPr>
          <p:nvPr/>
        </p:nvGrpSpPr>
        <p:grpSpPr>
          <a:xfrm>
            <a:off x="3056666" y="2813662"/>
            <a:ext cx="949988" cy="19050"/>
            <a:chOff x="0" y="0"/>
            <a:chExt cx="1266651" cy="25400"/>
          </a:xfrm>
        </p:grpSpPr>
        <p:sp>
          <p:nvSpPr>
            <p:cNvPr id="8" name="Freeform 8"/>
            <p:cNvSpPr/>
            <p:nvPr/>
          </p:nvSpPr>
          <p:spPr>
            <a:xfrm>
              <a:off x="0" y="0"/>
              <a:ext cx="1266698" cy="25400"/>
            </a:xfrm>
            <a:custGeom>
              <a:avLst/>
              <a:gdLst/>
              <a:ahLst/>
              <a:cxnLst/>
              <a:rect l="l" t="t" r="r" b="b"/>
              <a:pathLst>
                <a:path w="1266698" h="25400">
                  <a:moveTo>
                    <a:pt x="12700" y="0"/>
                  </a:moveTo>
                  <a:lnTo>
                    <a:pt x="1253998" y="0"/>
                  </a:lnTo>
                  <a:cubicBezTo>
                    <a:pt x="1260983" y="0"/>
                    <a:pt x="1266698" y="5715"/>
                    <a:pt x="1266698" y="12700"/>
                  </a:cubicBezTo>
                  <a:cubicBezTo>
                    <a:pt x="1266698" y="19685"/>
                    <a:pt x="1260983" y="25400"/>
                    <a:pt x="1253998"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9" name="Group 9"/>
          <p:cNvGrpSpPr>
            <a:grpSpLocks noChangeAspect="1"/>
          </p:cNvGrpSpPr>
          <p:nvPr/>
        </p:nvGrpSpPr>
        <p:grpSpPr>
          <a:xfrm>
            <a:off x="619174" y="2382735"/>
            <a:ext cx="1310580" cy="19050"/>
            <a:chOff x="0" y="0"/>
            <a:chExt cx="1747440" cy="25400"/>
          </a:xfrm>
        </p:grpSpPr>
        <p:sp>
          <p:nvSpPr>
            <p:cNvPr id="10" name="Freeform 10"/>
            <p:cNvSpPr/>
            <p:nvPr/>
          </p:nvSpPr>
          <p:spPr>
            <a:xfrm>
              <a:off x="0" y="0"/>
              <a:ext cx="1747393" cy="25400"/>
            </a:xfrm>
            <a:custGeom>
              <a:avLst/>
              <a:gdLst/>
              <a:ahLst/>
              <a:cxnLst/>
              <a:rect l="l" t="t" r="r" b="b"/>
              <a:pathLst>
                <a:path w="1747393" h="25400">
                  <a:moveTo>
                    <a:pt x="12700" y="0"/>
                  </a:moveTo>
                  <a:lnTo>
                    <a:pt x="1734693" y="0"/>
                  </a:lnTo>
                  <a:cubicBezTo>
                    <a:pt x="1741678" y="0"/>
                    <a:pt x="1747393" y="5715"/>
                    <a:pt x="1747393" y="12700"/>
                  </a:cubicBezTo>
                  <a:cubicBezTo>
                    <a:pt x="1747393" y="19685"/>
                    <a:pt x="1741678" y="25400"/>
                    <a:pt x="1734693"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1" name="Group 11"/>
          <p:cNvGrpSpPr>
            <a:grpSpLocks noChangeAspect="1"/>
          </p:cNvGrpSpPr>
          <p:nvPr/>
        </p:nvGrpSpPr>
        <p:grpSpPr>
          <a:xfrm>
            <a:off x="0" y="8274411"/>
            <a:ext cx="18288000" cy="1424219"/>
            <a:chOff x="0" y="0"/>
            <a:chExt cx="24384000" cy="1898959"/>
          </a:xfrm>
        </p:grpSpPr>
        <p:sp>
          <p:nvSpPr>
            <p:cNvPr id="12" name="Freeform 12"/>
            <p:cNvSpPr/>
            <p:nvPr/>
          </p:nvSpPr>
          <p:spPr>
            <a:xfrm>
              <a:off x="0" y="0"/>
              <a:ext cx="24384000" cy="1898904"/>
            </a:xfrm>
            <a:custGeom>
              <a:avLst/>
              <a:gdLst/>
              <a:ahLst/>
              <a:cxnLst/>
              <a:rect l="l" t="t" r="r" b="b"/>
              <a:pathLst>
                <a:path w="24384000" h="1898904">
                  <a:moveTo>
                    <a:pt x="0" y="0"/>
                  </a:moveTo>
                  <a:lnTo>
                    <a:pt x="24384000" y="0"/>
                  </a:lnTo>
                  <a:lnTo>
                    <a:pt x="24384000" y="1898904"/>
                  </a:lnTo>
                  <a:lnTo>
                    <a:pt x="0" y="1898904"/>
                  </a:lnTo>
                  <a:close/>
                </a:path>
              </a:pathLst>
            </a:custGeom>
            <a:solidFill>
              <a:srgbClr val="FFFFFF"/>
            </a:solidFill>
          </p:spPr>
        </p:sp>
      </p:grpSp>
      <p:pic>
        <p:nvPicPr>
          <p:cNvPr id="13" name="Picture 13"/>
          <p:cNvPicPr>
            <a:picLocks noChangeAspect="1"/>
          </p:cNvPicPr>
          <p:nvPr/>
        </p:nvPicPr>
        <p:blipFill>
          <a:blip r:embed="rId2"/>
          <a:srcRect t="13887" r="455" b="17139"/>
          <a:stretch>
            <a:fillRect/>
          </a:stretch>
        </p:blipFill>
        <p:spPr>
          <a:xfrm>
            <a:off x="2349475" y="8414186"/>
            <a:ext cx="4323410" cy="1144668"/>
          </a:xfrm>
          <a:prstGeom prst="rect">
            <a:avLst/>
          </a:prstGeom>
        </p:spPr>
      </p:pic>
      <p:pic>
        <p:nvPicPr>
          <p:cNvPr id="14" name="Picture 14"/>
          <p:cNvPicPr>
            <a:picLocks noChangeAspect="1"/>
          </p:cNvPicPr>
          <p:nvPr/>
        </p:nvPicPr>
        <p:blipFill>
          <a:blip r:embed="rId3"/>
          <a:srcRect r="1630" b="1630"/>
          <a:stretch>
            <a:fillRect/>
          </a:stretch>
        </p:blipFill>
        <p:spPr>
          <a:xfrm>
            <a:off x="12805984" y="8532860"/>
            <a:ext cx="3354940" cy="1040031"/>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753206">
            <a:off x="-1205646" y="4502295"/>
            <a:ext cx="25783492" cy="9586163"/>
            <a:chOff x="0" y="0"/>
            <a:chExt cx="34377989" cy="12781551"/>
          </a:xfrm>
        </p:grpSpPr>
        <p:sp>
          <p:nvSpPr>
            <p:cNvPr id="3" name="Freeform 3"/>
            <p:cNvSpPr/>
            <p:nvPr/>
          </p:nvSpPr>
          <p:spPr>
            <a:xfrm>
              <a:off x="0" y="0"/>
              <a:ext cx="34378010" cy="12781534"/>
            </a:xfrm>
            <a:custGeom>
              <a:avLst/>
              <a:gdLst/>
              <a:ahLst/>
              <a:cxnLst/>
              <a:rect l="l" t="t" r="r" b="b"/>
              <a:pathLst>
                <a:path w="34378010" h="12781534">
                  <a:moveTo>
                    <a:pt x="0" y="0"/>
                  </a:moveTo>
                  <a:lnTo>
                    <a:pt x="34378010" y="0"/>
                  </a:lnTo>
                  <a:lnTo>
                    <a:pt x="34378010" y="12781534"/>
                  </a:lnTo>
                  <a:lnTo>
                    <a:pt x="0" y="12781534"/>
                  </a:lnTo>
                  <a:close/>
                </a:path>
              </a:pathLst>
            </a:custGeom>
            <a:solidFill>
              <a:srgbClr val="000000">
                <a:alpha val="6667"/>
              </a:srgbClr>
            </a:solidFill>
          </p:spPr>
        </p:sp>
      </p:grpSp>
      <p:grpSp>
        <p:nvGrpSpPr>
          <p:cNvPr id="4" name="Group 4"/>
          <p:cNvGrpSpPr>
            <a:grpSpLocks noChangeAspect="1"/>
          </p:cNvGrpSpPr>
          <p:nvPr/>
        </p:nvGrpSpPr>
        <p:grpSpPr>
          <a:xfrm>
            <a:off x="1028700" y="8560126"/>
            <a:ext cx="16230600" cy="169519"/>
            <a:chOff x="0" y="0"/>
            <a:chExt cx="21640800" cy="226025"/>
          </a:xfrm>
        </p:grpSpPr>
        <p:sp>
          <p:nvSpPr>
            <p:cNvPr id="5" name="Freeform 5"/>
            <p:cNvSpPr/>
            <p:nvPr/>
          </p:nvSpPr>
          <p:spPr>
            <a:xfrm>
              <a:off x="0" y="0"/>
              <a:ext cx="21640800" cy="226060"/>
            </a:xfrm>
            <a:custGeom>
              <a:avLst/>
              <a:gdLst/>
              <a:ahLst/>
              <a:cxnLst/>
              <a:rect l="l" t="t" r="r" b="b"/>
              <a:pathLst>
                <a:path w="21640800" h="226060">
                  <a:moveTo>
                    <a:pt x="0" y="0"/>
                  </a:moveTo>
                  <a:lnTo>
                    <a:pt x="21640800" y="0"/>
                  </a:lnTo>
                  <a:lnTo>
                    <a:pt x="21640800" y="226060"/>
                  </a:lnTo>
                  <a:lnTo>
                    <a:pt x="0" y="226060"/>
                  </a:lnTo>
                  <a:close/>
                </a:path>
              </a:pathLst>
            </a:custGeom>
            <a:solidFill>
              <a:srgbClr val="FFFFFF"/>
            </a:solidFill>
          </p:spPr>
        </p:sp>
      </p:grpSp>
      <p:grpSp>
        <p:nvGrpSpPr>
          <p:cNvPr id="6" name="Group 6"/>
          <p:cNvGrpSpPr>
            <a:grpSpLocks noChangeAspect="1"/>
          </p:cNvGrpSpPr>
          <p:nvPr/>
        </p:nvGrpSpPr>
        <p:grpSpPr>
          <a:xfrm>
            <a:off x="1028700" y="1243029"/>
            <a:ext cx="16230600" cy="169519"/>
            <a:chOff x="0" y="0"/>
            <a:chExt cx="21640800" cy="226025"/>
          </a:xfrm>
        </p:grpSpPr>
        <p:sp>
          <p:nvSpPr>
            <p:cNvPr id="7" name="Freeform 7"/>
            <p:cNvSpPr/>
            <p:nvPr/>
          </p:nvSpPr>
          <p:spPr>
            <a:xfrm>
              <a:off x="0" y="0"/>
              <a:ext cx="21640800" cy="226060"/>
            </a:xfrm>
            <a:custGeom>
              <a:avLst/>
              <a:gdLst/>
              <a:ahLst/>
              <a:cxnLst/>
              <a:rect l="l" t="t" r="r" b="b"/>
              <a:pathLst>
                <a:path w="21640800" h="226060">
                  <a:moveTo>
                    <a:pt x="0" y="0"/>
                  </a:moveTo>
                  <a:lnTo>
                    <a:pt x="21640800" y="0"/>
                  </a:lnTo>
                  <a:lnTo>
                    <a:pt x="21640800" y="226060"/>
                  </a:lnTo>
                  <a:lnTo>
                    <a:pt x="0" y="226060"/>
                  </a:lnTo>
                  <a:close/>
                </a:path>
              </a:pathLst>
            </a:custGeom>
            <a:solidFill>
              <a:srgbClr val="FFFFFF"/>
            </a:solidFill>
          </p:spPr>
        </p:sp>
      </p:grpSp>
      <p:pic>
        <p:nvPicPr>
          <p:cNvPr id="8" name="Picture 8"/>
          <p:cNvPicPr>
            <a:picLocks noChangeAspect="1"/>
          </p:cNvPicPr>
          <p:nvPr/>
        </p:nvPicPr>
        <p:blipFill>
          <a:blip r:embed="rId2"/>
          <a:srcRect r="2939" b="2939"/>
          <a:stretch>
            <a:fillRect/>
          </a:stretch>
        </p:blipFill>
        <p:spPr>
          <a:xfrm>
            <a:off x="10812227" y="3380649"/>
            <a:ext cx="600923" cy="600923"/>
          </a:xfrm>
          <a:prstGeom prst="rect">
            <a:avLst/>
          </a:prstGeom>
        </p:spPr>
      </p:pic>
      <p:pic>
        <p:nvPicPr>
          <p:cNvPr id="9" name="Picture 9"/>
          <p:cNvPicPr>
            <a:picLocks noChangeAspect="1"/>
          </p:cNvPicPr>
          <p:nvPr/>
        </p:nvPicPr>
        <p:blipFill>
          <a:blip r:embed="rId3"/>
          <a:srcRect r="1423" b="1423"/>
          <a:stretch>
            <a:fillRect/>
          </a:stretch>
        </p:blipFill>
        <p:spPr>
          <a:xfrm>
            <a:off x="10812227" y="7235019"/>
            <a:ext cx="600923" cy="600923"/>
          </a:xfrm>
          <a:prstGeom prst="rect">
            <a:avLst/>
          </a:prstGeom>
        </p:spPr>
      </p:pic>
      <p:pic>
        <p:nvPicPr>
          <p:cNvPr id="10" name="Picture 10"/>
          <p:cNvPicPr>
            <a:picLocks noChangeAspect="1"/>
          </p:cNvPicPr>
          <p:nvPr/>
        </p:nvPicPr>
        <p:blipFill>
          <a:blip r:embed="rId4"/>
          <a:srcRect r="1423" b="1423"/>
          <a:stretch>
            <a:fillRect/>
          </a:stretch>
        </p:blipFill>
        <p:spPr>
          <a:xfrm>
            <a:off x="10812227" y="5906815"/>
            <a:ext cx="600923" cy="600923"/>
          </a:xfrm>
          <a:prstGeom prst="rect">
            <a:avLst/>
          </a:prstGeom>
        </p:spPr>
      </p:pic>
      <p:grpSp>
        <p:nvGrpSpPr>
          <p:cNvPr id="11" name="Group 11"/>
          <p:cNvGrpSpPr>
            <a:grpSpLocks noChangeAspect="1"/>
          </p:cNvGrpSpPr>
          <p:nvPr/>
        </p:nvGrpSpPr>
        <p:grpSpPr>
          <a:xfrm>
            <a:off x="10812227" y="4723361"/>
            <a:ext cx="600923" cy="600923"/>
            <a:chOff x="0" y="0"/>
            <a:chExt cx="801231" cy="801231"/>
          </a:xfrm>
        </p:grpSpPr>
        <p:sp>
          <p:nvSpPr>
            <p:cNvPr id="12" name="Freeform 12"/>
            <p:cNvSpPr/>
            <p:nvPr/>
          </p:nvSpPr>
          <p:spPr>
            <a:xfrm>
              <a:off x="0" y="0"/>
              <a:ext cx="801243" cy="801243"/>
            </a:xfrm>
            <a:custGeom>
              <a:avLst/>
              <a:gdLst/>
              <a:ahLst/>
              <a:cxnLst/>
              <a:rect l="l" t="t" r="r" b="b"/>
              <a:pathLst>
                <a:path w="801243" h="801243">
                  <a:moveTo>
                    <a:pt x="758698" y="0"/>
                  </a:moveTo>
                  <a:lnTo>
                    <a:pt x="42545" y="0"/>
                  </a:lnTo>
                  <a:cubicBezTo>
                    <a:pt x="18923" y="0"/>
                    <a:pt x="0" y="18923"/>
                    <a:pt x="0" y="42545"/>
                  </a:cubicBezTo>
                  <a:lnTo>
                    <a:pt x="0" y="758698"/>
                  </a:lnTo>
                  <a:cubicBezTo>
                    <a:pt x="0" y="782320"/>
                    <a:pt x="18923" y="801243"/>
                    <a:pt x="42545" y="801243"/>
                  </a:cubicBezTo>
                  <a:lnTo>
                    <a:pt x="758698" y="801243"/>
                  </a:lnTo>
                  <a:cubicBezTo>
                    <a:pt x="782320" y="801243"/>
                    <a:pt x="801243" y="782320"/>
                    <a:pt x="801243" y="758698"/>
                  </a:cubicBezTo>
                  <a:lnTo>
                    <a:pt x="801243" y="42545"/>
                  </a:lnTo>
                  <a:cubicBezTo>
                    <a:pt x="801243" y="18923"/>
                    <a:pt x="782320" y="0"/>
                    <a:pt x="758698" y="0"/>
                  </a:cubicBezTo>
                  <a:close/>
                </a:path>
              </a:pathLst>
            </a:custGeom>
            <a:solidFill>
              <a:srgbClr val="FFFFFF"/>
            </a:solidFill>
          </p:spPr>
        </p:sp>
      </p:grpSp>
      <p:pic>
        <p:nvPicPr>
          <p:cNvPr id="13" name="Picture 13"/>
          <p:cNvPicPr>
            <a:picLocks noChangeAspect="1"/>
          </p:cNvPicPr>
          <p:nvPr/>
        </p:nvPicPr>
        <p:blipFill>
          <a:blip r:embed="rId5"/>
          <a:srcRect r="976" b="976"/>
          <a:stretch>
            <a:fillRect/>
          </a:stretch>
        </p:blipFill>
        <p:spPr>
          <a:xfrm>
            <a:off x="10872173" y="4783307"/>
            <a:ext cx="481031" cy="481031"/>
          </a:xfrm>
          <a:prstGeom prst="rect">
            <a:avLst/>
          </a:prstGeom>
        </p:spPr>
      </p:pic>
      <p:sp>
        <p:nvSpPr>
          <p:cNvPr id="14" name="TextBox 14"/>
          <p:cNvSpPr txBox="1"/>
          <p:nvPr/>
        </p:nvSpPr>
        <p:spPr>
          <a:xfrm>
            <a:off x="1028700" y="3959107"/>
            <a:ext cx="8000104" cy="1331234"/>
          </a:xfrm>
          <a:prstGeom prst="rect">
            <a:avLst/>
          </a:prstGeom>
        </p:spPr>
        <p:txBody>
          <a:bodyPr lIns="0" tIns="0" rIns="0" bIns="0" rtlCol="0" anchor="t">
            <a:spAutoFit/>
          </a:bodyPr>
          <a:lstStyle/>
          <a:p>
            <a:pPr algn="l">
              <a:lnSpc>
                <a:spcPts val="12321"/>
              </a:lnSpc>
            </a:pPr>
            <a:r>
              <a:rPr lang="en-US" sz="13393" spc="-790">
                <a:solidFill>
                  <a:srgbClr val="FFFFFF"/>
                </a:solidFill>
                <a:latin typeface="Montserrat Extra-Bold"/>
              </a:rPr>
              <a:t>GRACIAS</a:t>
            </a:r>
          </a:p>
        </p:txBody>
      </p:sp>
      <p:sp>
        <p:nvSpPr>
          <p:cNvPr id="15" name="TextBox 15"/>
          <p:cNvSpPr txBox="1"/>
          <p:nvPr/>
        </p:nvSpPr>
        <p:spPr>
          <a:xfrm>
            <a:off x="1028700" y="5356284"/>
            <a:ext cx="4457700" cy="1073775"/>
          </a:xfrm>
          <a:prstGeom prst="rect">
            <a:avLst/>
          </a:prstGeom>
        </p:spPr>
        <p:txBody>
          <a:bodyPr lIns="0" tIns="0" rIns="0" bIns="0" rtlCol="0" anchor="t">
            <a:spAutoFit/>
          </a:bodyPr>
          <a:lstStyle/>
          <a:p>
            <a:pPr algn="l">
              <a:lnSpc>
                <a:spcPts val="8338"/>
              </a:lnSpc>
            </a:pPr>
            <a:r>
              <a:rPr lang="en-US" sz="6414">
                <a:solidFill>
                  <a:srgbClr val="FFFFFF"/>
                </a:solidFill>
                <a:latin typeface="Montserrat Italics"/>
              </a:rPr>
              <a:t>¿DUDAS?</a:t>
            </a:r>
          </a:p>
        </p:txBody>
      </p:sp>
      <p:sp>
        <p:nvSpPr>
          <p:cNvPr id="16" name="TextBox 16"/>
          <p:cNvSpPr txBox="1"/>
          <p:nvPr/>
        </p:nvSpPr>
        <p:spPr>
          <a:xfrm>
            <a:off x="10809287" y="1979665"/>
            <a:ext cx="2851227" cy="896970"/>
          </a:xfrm>
          <a:prstGeom prst="rect">
            <a:avLst/>
          </a:prstGeom>
        </p:spPr>
        <p:txBody>
          <a:bodyPr lIns="0" tIns="0" rIns="0" bIns="0" rtlCol="0" anchor="t">
            <a:spAutoFit/>
          </a:bodyPr>
          <a:lstStyle/>
          <a:p>
            <a:pPr algn="l">
              <a:lnSpc>
                <a:spcPts val="6209"/>
              </a:lnSpc>
            </a:pPr>
            <a:r>
              <a:rPr lang="en-US" sz="3652">
                <a:solidFill>
                  <a:srgbClr val="FFFFFF"/>
                </a:solidFill>
                <a:latin typeface="Montserrat Extra-Bold Italics"/>
              </a:rPr>
              <a:t>CONTACTO</a:t>
            </a:r>
          </a:p>
        </p:txBody>
      </p:sp>
      <p:sp>
        <p:nvSpPr>
          <p:cNvPr id="17" name="TextBox 17"/>
          <p:cNvSpPr txBox="1"/>
          <p:nvPr/>
        </p:nvSpPr>
        <p:spPr>
          <a:xfrm>
            <a:off x="11985179" y="3386558"/>
            <a:ext cx="5090776" cy="474805"/>
          </a:xfrm>
          <a:prstGeom prst="rect">
            <a:avLst/>
          </a:prstGeom>
        </p:spPr>
        <p:txBody>
          <a:bodyPr lIns="0" tIns="0" rIns="0" bIns="0" rtlCol="0" anchor="t">
            <a:spAutoFit/>
          </a:bodyPr>
          <a:lstStyle/>
          <a:p>
            <a:pPr algn="l">
              <a:lnSpc>
                <a:spcPts val="3589"/>
              </a:lnSpc>
            </a:pPr>
            <a:r>
              <a:rPr lang="en-US" sz="2392" spc="23">
                <a:solidFill>
                  <a:srgbClr val="FFFFFF"/>
                </a:solidFill>
                <a:latin typeface="Montserrat Bold"/>
              </a:rPr>
              <a:t>@barrera.business.development</a:t>
            </a:r>
          </a:p>
        </p:txBody>
      </p:sp>
      <p:sp>
        <p:nvSpPr>
          <p:cNvPr id="18" name="TextBox 18"/>
          <p:cNvSpPr txBox="1"/>
          <p:nvPr/>
        </p:nvSpPr>
        <p:spPr>
          <a:xfrm>
            <a:off x="11985179" y="5944351"/>
            <a:ext cx="3407221" cy="500448"/>
          </a:xfrm>
          <a:prstGeom prst="rect">
            <a:avLst/>
          </a:prstGeom>
        </p:spPr>
        <p:txBody>
          <a:bodyPr lIns="0" tIns="0" rIns="0" bIns="0" rtlCol="0" anchor="t">
            <a:spAutoFit/>
          </a:bodyPr>
          <a:lstStyle/>
          <a:p>
            <a:pPr algn="l">
              <a:lnSpc>
                <a:spcPts val="3686"/>
              </a:lnSpc>
            </a:pPr>
            <a:r>
              <a:rPr lang="en-US" sz="2458" spc="23">
                <a:solidFill>
                  <a:srgbClr val="FFFFFF"/>
                </a:solidFill>
                <a:latin typeface="Montserrat Bold"/>
              </a:rPr>
              <a:t>/coachdanielbarrera</a:t>
            </a:r>
          </a:p>
        </p:txBody>
      </p:sp>
      <p:sp>
        <p:nvSpPr>
          <p:cNvPr id="19" name="TextBox 19"/>
          <p:cNvSpPr txBox="1"/>
          <p:nvPr/>
        </p:nvSpPr>
        <p:spPr>
          <a:xfrm>
            <a:off x="11969773" y="4690853"/>
            <a:ext cx="2802770" cy="513539"/>
          </a:xfrm>
          <a:prstGeom prst="rect">
            <a:avLst/>
          </a:prstGeom>
        </p:spPr>
        <p:txBody>
          <a:bodyPr lIns="0" tIns="0" rIns="0" bIns="0" rtlCol="0" anchor="t">
            <a:spAutoFit/>
          </a:bodyPr>
          <a:lstStyle/>
          <a:p>
            <a:pPr algn="l">
              <a:lnSpc>
                <a:spcPts val="3563"/>
              </a:lnSpc>
            </a:pPr>
            <a:r>
              <a:rPr lang="en-US" sz="2376" spc="22">
                <a:solidFill>
                  <a:srgbClr val="FFFFFF"/>
                </a:solidFill>
                <a:latin typeface="Montserrat Bold"/>
              </a:rPr>
              <a:t>@barrera_mexico</a:t>
            </a:r>
          </a:p>
        </p:txBody>
      </p:sp>
      <p:sp>
        <p:nvSpPr>
          <p:cNvPr id="20" name="TextBox 20"/>
          <p:cNvSpPr txBox="1"/>
          <p:nvPr/>
        </p:nvSpPr>
        <p:spPr>
          <a:xfrm>
            <a:off x="11985178" y="7218212"/>
            <a:ext cx="2416621" cy="500448"/>
          </a:xfrm>
          <a:prstGeom prst="rect">
            <a:avLst/>
          </a:prstGeom>
        </p:spPr>
        <p:txBody>
          <a:bodyPr lIns="0" tIns="0" rIns="0" bIns="0" rtlCol="0" anchor="t">
            <a:spAutoFit/>
          </a:bodyPr>
          <a:lstStyle/>
          <a:p>
            <a:pPr algn="l">
              <a:lnSpc>
                <a:spcPts val="3686"/>
              </a:lnSpc>
            </a:pPr>
            <a:r>
              <a:rPr lang="en-US" sz="2458" spc="23">
                <a:solidFill>
                  <a:srgbClr val="FFFFFF"/>
                </a:solidFill>
                <a:latin typeface="Montserrat Bold"/>
              </a:rPr>
              <a:t>223 113 7787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2267239"/>
            <a:ext cx="12430125" cy="457200"/>
          </a:xfrm>
          <a:prstGeom prst="rect">
            <a:avLst/>
          </a:prstGeom>
        </p:spPr>
        <p:txBody>
          <a:bodyPr lIns="0" tIns="0" rIns="0" bIns="0" rtlCol="0" anchor="t">
            <a:spAutoFit/>
          </a:bodyPr>
          <a:lstStyle/>
          <a:p>
            <a:pPr algn="just">
              <a:lnSpc>
                <a:spcPts val="3600"/>
              </a:lnSpc>
            </a:pPr>
            <a:r>
              <a:rPr lang="en-US" sz="3000" u="sng" spc="44">
                <a:solidFill>
                  <a:srgbClr val="3B495C"/>
                </a:solidFill>
                <a:latin typeface="Montserrat Extra-Bold Bold"/>
              </a:rPr>
              <a:t>2- Diagrama de Pareto</a:t>
            </a:r>
          </a:p>
        </p:txBody>
      </p:sp>
      <p:sp>
        <p:nvSpPr>
          <p:cNvPr id="6" name="TextBox 6"/>
          <p:cNvSpPr txBox="1"/>
          <p:nvPr/>
        </p:nvSpPr>
        <p:spPr>
          <a:xfrm>
            <a:off x="2741006" y="3755175"/>
            <a:ext cx="12920289" cy="4095750"/>
          </a:xfrm>
          <a:prstGeom prst="rect">
            <a:avLst/>
          </a:prstGeom>
        </p:spPr>
        <p:txBody>
          <a:bodyPr lIns="0" tIns="0" rIns="0" bIns="0" rtlCol="0" anchor="t">
            <a:spAutoFit/>
          </a:bodyPr>
          <a:lstStyle/>
          <a:p>
            <a:pPr algn="just">
              <a:lnSpc>
                <a:spcPts val="3240"/>
              </a:lnSpc>
            </a:pPr>
            <a:r>
              <a:rPr lang="en-US" sz="2700" spc="-107">
                <a:solidFill>
                  <a:srgbClr val="000000"/>
                </a:solidFill>
                <a:latin typeface="Montserrat"/>
              </a:rPr>
              <a:t>El diagrama de Pareto consiste en una representación gráfica, similar al Histograma, de las posibles causas de un problema ordenadas según frecuencias (de mayor a menor), que permite identificar y priorizar las que tienen mayor probabilidad de haber ocurrido y descartar aquellas que tienen menos probabilidad de haber sido las causas reales.</a:t>
            </a:r>
          </a:p>
          <a:p>
            <a:pPr algn="just">
              <a:lnSpc>
                <a:spcPts val="3240"/>
              </a:lnSpc>
            </a:pPr>
            <a:r>
              <a:rPr lang="en-US" sz="2700" spc="-107">
                <a:solidFill>
                  <a:srgbClr val="000000"/>
                </a:solidFill>
                <a:latin typeface="Montserrat"/>
              </a:rPr>
              <a:t> El diagrama se basa en el Principio de Pareto, también conocido como regla 80:20 según la cual, en cualquier grupo de factores o posibles causas que contribuyen a un mismo efecto, solo una pequeña parte (alrededor del 20%), denominados “pocos y vitales” son los causantes de la mayor parte de dicho efecto frente al resto, denominados “muchos y triviales”.</a:t>
            </a:r>
          </a:p>
        </p:txBody>
      </p:sp>
      <p:grpSp>
        <p:nvGrpSpPr>
          <p:cNvPr id="7" name="Group 7"/>
          <p:cNvGrpSpPr>
            <a:grpSpLocks noChangeAspect="1"/>
          </p:cNvGrpSpPr>
          <p:nvPr/>
        </p:nvGrpSpPr>
        <p:grpSpPr>
          <a:xfrm>
            <a:off x="-114300" y="-149749"/>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80" b="180"/>
          <a:stretch>
            <a:fillRect/>
          </a:stretch>
        </p:blipFill>
        <p:spPr>
          <a:xfrm>
            <a:off x="3743402" y="1629265"/>
            <a:ext cx="11017224" cy="8389552"/>
          </a:xfrm>
          <a:prstGeom prst="rect">
            <a:avLst/>
          </a:prstGeom>
        </p:spPr>
      </p:pic>
      <p:grpSp>
        <p:nvGrpSpPr>
          <p:cNvPr id="6" name="Group 6"/>
          <p:cNvGrpSpPr>
            <a:grpSpLocks noChangeAspect="1"/>
          </p:cNvGrpSpPr>
          <p:nvPr/>
        </p:nvGrpSpPr>
        <p:grpSpPr>
          <a:xfrm>
            <a:off x="-114300" y="-228836"/>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093729"/>
            <a:ext cx="1292028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A principios del siglo XX, el economista y sociólogo Vilfredo Pareto, llevó a cabo un profundo análisis sobre cómo estaba distribuida la riqueza entre la población, llegando a la conclusión de que el 80% de la misma estaba concentrada en apenas el 20% de la población. Conocedor de los trabajos de Pareto, el estadístico Joseph Juran hizo referencia a los mismos para establecer la idea de que la mayoría de las pérdidas de calidad en una organización están causadas por unas pocas e importantes causas. Elaboró diversas curvas acumulativas en las que se mostraba gráficamente este fenómeno y las tituló “Principio de Pareto de la distribución desigual aplicado a la distribución de la riqueza y la distribución de las pérdidas de calidad”.</a:t>
            </a:r>
          </a:p>
        </p:txBody>
      </p:sp>
      <p:grpSp>
        <p:nvGrpSpPr>
          <p:cNvPr id="6" name="Group 6"/>
          <p:cNvGrpSpPr>
            <a:grpSpLocks noChangeAspect="1"/>
          </p:cNvGrpSpPr>
          <p:nvPr/>
        </p:nvGrpSpPr>
        <p:grpSpPr>
          <a:xfrm>
            <a:off x="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598949"/>
            <a:ext cx="12920289" cy="2286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Este título dio a entender que el principio de los “pocos vitales” había sido formulado originalmente por Pareto siendo en realidad formulada por Juran. Posteriormente, esta proporción 80:20 ha sido identificada en diversos campos, lo que ha ayudado a consolidar la teoría como una verdad prácticamente universal.</a:t>
            </a:r>
          </a:p>
        </p:txBody>
      </p:sp>
      <p:grpSp>
        <p:nvGrpSpPr>
          <p:cNvPr id="6" name="Group 6"/>
          <p:cNvGrpSpPr>
            <a:grpSpLocks noChangeAspect="1"/>
          </p:cNvGrpSpPr>
          <p:nvPr/>
        </p:nvGrpSpPr>
        <p:grpSpPr>
          <a:xfrm>
            <a:off x="-1143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sp>
        <p:nvSpPr>
          <p:cNvPr id="3" name="TextBox 3"/>
          <p:cNvSpPr txBox="1"/>
          <p:nvPr/>
        </p:nvSpPr>
        <p:spPr>
          <a:xfrm>
            <a:off x="2886075" y="2331937"/>
            <a:ext cx="12515850" cy="1783557"/>
          </a:xfrm>
          <a:prstGeom prst="rect">
            <a:avLst/>
          </a:prstGeom>
        </p:spPr>
        <p:txBody>
          <a:bodyPr lIns="0" tIns="0" rIns="0" bIns="0" rtlCol="0" anchor="t">
            <a:spAutoFit/>
          </a:bodyPr>
          <a:lstStyle/>
          <a:p>
            <a:pPr algn="ctr">
              <a:lnSpc>
                <a:spcPts val="11663"/>
              </a:lnSpc>
            </a:pPr>
            <a:r>
              <a:rPr lang="en-US" sz="10799">
                <a:solidFill>
                  <a:srgbClr val="000000"/>
                </a:solidFill>
                <a:latin typeface="Arimo Bold"/>
              </a:rPr>
              <a:t>“CONTROL”</a:t>
            </a:r>
            <a:r>
              <a:rPr lang="en-US" sz="10799">
                <a:solidFill>
                  <a:srgbClr val="000000"/>
                </a:solidFill>
                <a:latin typeface="Arimo Light"/>
              </a:rPr>
              <a:t> </a:t>
            </a:r>
          </a:p>
          <a:p>
            <a:pPr algn="ctr">
              <a:lnSpc>
                <a:spcPts val="8748"/>
              </a:lnSpc>
            </a:pPr>
            <a:r>
              <a:rPr lang="en-US" sz="8100">
                <a:solidFill>
                  <a:srgbClr val="000000"/>
                </a:solidFill>
                <a:latin typeface="Arimo Light"/>
              </a:rPr>
              <a:t>(de los procesos y de la calidad del negocio)</a:t>
            </a:r>
          </a:p>
        </p:txBody>
      </p:sp>
      <p:sp>
        <p:nvSpPr>
          <p:cNvPr id="4" name="TextBox 4"/>
          <p:cNvSpPr txBox="1"/>
          <p:nvPr/>
        </p:nvSpPr>
        <p:spPr>
          <a:xfrm>
            <a:off x="2886075" y="7010255"/>
            <a:ext cx="11572875" cy="1215558"/>
          </a:xfrm>
          <a:prstGeom prst="rect">
            <a:avLst/>
          </a:prstGeom>
        </p:spPr>
        <p:txBody>
          <a:bodyPr lIns="0" tIns="0" rIns="0" bIns="0" rtlCol="0" anchor="t">
            <a:spAutoFit/>
          </a:bodyPr>
          <a:lstStyle/>
          <a:p>
            <a:pPr algn="l">
              <a:lnSpc>
                <a:spcPts val="4535"/>
              </a:lnSpc>
            </a:pPr>
            <a:r>
              <a:rPr lang="en-US" sz="4199" u="sng" spc="-167">
                <a:solidFill>
                  <a:srgbClr val="000000"/>
                </a:solidFill>
                <a:latin typeface="Open Sans Bold"/>
              </a:rPr>
              <a:t>Nombre Instructor: </a:t>
            </a:r>
            <a:r>
              <a:rPr lang="en-US" sz="4199" spc="-167">
                <a:solidFill>
                  <a:srgbClr val="000000"/>
                </a:solidFill>
                <a:latin typeface="Open Sans Bold"/>
              </a:rPr>
              <a:t> David Martín González</a:t>
            </a:r>
          </a:p>
        </p:txBody>
      </p:sp>
      <p:pic>
        <p:nvPicPr>
          <p:cNvPr id="5" name="Picture 5"/>
          <p:cNvPicPr>
            <a:picLocks noChangeAspect="1"/>
          </p:cNvPicPr>
          <p:nvPr/>
        </p:nvPicPr>
        <p:blipFill>
          <a:blip r:embed="rId3"/>
          <a:srcRect l="2999" r="2999"/>
          <a:stretch>
            <a:fillRect/>
          </a:stretch>
        </p:blipFill>
        <p:spPr>
          <a:xfrm>
            <a:off x="6515186" y="0"/>
            <a:ext cx="15008879" cy="9999159"/>
          </a:xfrm>
          <a:prstGeom prst="rect">
            <a:avLst/>
          </a:prstGeom>
        </p:spPr>
      </p:pic>
      <p:grpSp>
        <p:nvGrpSpPr>
          <p:cNvPr id="6" name="Group 6"/>
          <p:cNvGrpSpPr>
            <a:grpSpLocks noChangeAspect="1"/>
          </p:cNvGrpSpPr>
          <p:nvPr/>
        </p:nvGrpSpPr>
        <p:grpSpPr>
          <a:xfrm rot="-7020778">
            <a:off x="-3304175" y="1015820"/>
            <a:ext cx="16230600" cy="10441156"/>
            <a:chOff x="0" y="0"/>
            <a:chExt cx="21640800" cy="13921541"/>
          </a:xfrm>
        </p:grpSpPr>
        <p:sp>
          <p:nvSpPr>
            <p:cNvPr id="7" name="Freeform 7"/>
            <p:cNvSpPr/>
            <p:nvPr/>
          </p:nvSpPr>
          <p:spPr>
            <a:xfrm>
              <a:off x="0" y="0"/>
              <a:ext cx="21640800" cy="13921487"/>
            </a:xfrm>
            <a:custGeom>
              <a:avLst/>
              <a:gdLst/>
              <a:ahLst/>
              <a:cxnLst/>
              <a:rect l="l" t="t" r="r" b="b"/>
              <a:pathLst>
                <a:path w="21640800" h="13921487">
                  <a:moveTo>
                    <a:pt x="0" y="0"/>
                  </a:moveTo>
                  <a:lnTo>
                    <a:pt x="21640800" y="0"/>
                  </a:lnTo>
                  <a:lnTo>
                    <a:pt x="21640800" y="13921487"/>
                  </a:lnTo>
                  <a:lnTo>
                    <a:pt x="0" y="13921487"/>
                  </a:lnTo>
                  <a:close/>
                </a:path>
              </a:pathLst>
            </a:custGeom>
            <a:solidFill>
              <a:srgbClr val="213559"/>
            </a:solidFill>
          </p:spPr>
        </p:sp>
      </p:grpSp>
      <p:grpSp>
        <p:nvGrpSpPr>
          <p:cNvPr id="8" name="Group 8"/>
          <p:cNvGrpSpPr>
            <a:grpSpLocks noChangeAspect="1"/>
          </p:cNvGrpSpPr>
          <p:nvPr/>
        </p:nvGrpSpPr>
        <p:grpSpPr>
          <a:xfrm rot="-7020778">
            <a:off x="-4830541" y="1015820"/>
            <a:ext cx="16230600" cy="10441156"/>
            <a:chOff x="0" y="0"/>
            <a:chExt cx="21640800" cy="13921541"/>
          </a:xfrm>
        </p:grpSpPr>
        <p:sp>
          <p:nvSpPr>
            <p:cNvPr id="9" name="Freeform 9"/>
            <p:cNvSpPr/>
            <p:nvPr/>
          </p:nvSpPr>
          <p:spPr>
            <a:xfrm>
              <a:off x="0" y="0"/>
              <a:ext cx="21640800" cy="13921487"/>
            </a:xfrm>
            <a:custGeom>
              <a:avLst/>
              <a:gdLst/>
              <a:ahLst/>
              <a:cxnLst/>
              <a:rect l="l" t="t" r="r" b="b"/>
              <a:pathLst>
                <a:path w="21640800" h="13921487">
                  <a:moveTo>
                    <a:pt x="0" y="0"/>
                  </a:moveTo>
                  <a:lnTo>
                    <a:pt x="21640800" y="0"/>
                  </a:lnTo>
                  <a:lnTo>
                    <a:pt x="21640800" y="13921487"/>
                  </a:lnTo>
                  <a:lnTo>
                    <a:pt x="0" y="13921487"/>
                  </a:lnTo>
                  <a:close/>
                </a:path>
              </a:pathLst>
            </a:custGeom>
            <a:solidFill>
              <a:srgbClr val="263F6B"/>
            </a:solidFill>
          </p:spPr>
        </p:sp>
      </p:grpSp>
      <p:pic>
        <p:nvPicPr>
          <p:cNvPr id="10" name="Picture 10"/>
          <p:cNvPicPr>
            <a:picLocks noChangeAspect="1"/>
          </p:cNvPicPr>
          <p:nvPr/>
        </p:nvPicPr>
        <p:blipFill>
          <a:blip r:embed="rId4"/>
          <a:srcRect r="426" b="1150"/>
          <a:stretch>
            <a:fillRect/>
          </a:stretch>
        </p:blipFill>
        <p:spPr>
          <a:xfrm>
            <a:off x="1028700" y="1028700"/>
            <a:ext cx="1783058" cy="295015"/>
          </a:xfrm>
          <a:prstGeom prst="rect">
            <a:avLst/>
          </a:prstGeom>
        </p:spPr>
      </p:pic>
      <p:pic>
        <p:nvPicPr>
          <p:cNvPr id="11" name="Picture 11"/>
          <p:cNvPicPr>
            <a:picLocks noChangeAspect="1"/>
          </p:cNvPicPr>
          <p:nvPr/>
        </p:nvPicPr>
        <p:blipFill>
          <a:blip r:embed="rId4"/>
          <a:srcRect r="2501" b="3210"/>
          <a:stretch>
            <a:fillRect/>
          </a:stretch>
        </p:blipFill>
        <p:spPr>
          <a:xfrm>
            <a:off x="15476242" y="8956802"/>
            <a:ext cx="1783058" cy="295015"/>
          </a:xfrm>
          <a:prstGeom prst="rect">
            <a:avLst/>
          </a:prstGeom>
        </p:spPr>
      </p:pic>
      <p:grpSp>
        <p:nvGrpSpPr>
          <p:cNvPr id="12" name="Group 12"/>
          <p:cNvGrpSpPr>
            <a:grpSpLocks noChangeAspect="1"/>
          </p:cNvGrpSpPr>
          <p:nvPr/>
        </p:nvGrpSpPr>
        <p:grpSpPr>
          <a:xfrm>
            <a:off x="-1545798" y="4571173"/>
            <a:ext cx="5263283" cy="19050"/>
            <a:chOff x="0" y="0"/>
            <a:chExt cx="7017711" cy="25400"/>
          </a:xfrm>
        </p:grpSpPr>
        <p:sp>
          <p:nvSpPr>
            <p:cNvPr id="13" name="Freeform 13"/>
            <p:cNvSpPr/>
            <p:nvPr/>
          </p:nvSpPr>
          <p:spPr>
            <a:xfrm>
              <a:off x="0" y="0"/>
              <a:ext cx="7017766" cy="25400"/>
            </a:xfrm>
            <a:custGeom>
              <a:avLst/>
              <a:gdLst/>
              <a:ahLst/>
              <a:cxnLst/>
              <a:rect l="l" t="t" r="r" b="b"/>
              <a:pathLst>
                <a:path w="7017766" h="25400">
                  <a:moveTo>
                    <a:pt x="12700" y="0"/>
                  </a:moveTo>
                  <a:lnTo>
                    <a:pt x="7005066" y="0"/>
                  </a:lnTo>
                  <a:cubicBezTo>
                    <a:pt x="7012051" y="0"/>
                    <a:pt x="7017766" y="5715"/>
                    <a:pt x="7017766" y="12700"/>
                  </a:cubicBezTo>
                  <a:cubicBezTo>
                    <a:pt x="7017766" y="19685"/>
                    <a:pt x="7012051" y="25400"/>
                    <a:pt x="7005066"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4" name="Group 14"/>
          <p:cNvGrpSpPr>
            <a:grpSpLocks noChangeAspect="1"/>
          </p:cNvGrpSpPr>
          <p:nvPr/>
        </p:nvGrpSpPr>
        <p:grpSpPr>
          <a:xfrm>
            <a:off x="-2308519" y="9573316"/>
            <a:ext cx="9024823" cy="19050"/>
            <a:chOff x="0" y="0"/>
            <a:chExt cx="12033097" cy="25400"/>
          </a:xfrm>
        </p:grpSpPr>
        <p:sp>
          <p:nvSpPr>
            <p:cNvPr id="15" name="Freeform 15"/>
            <p:cNvSpPr/>
            <p:nvPr/>
          </p:nvSpPr>
          <p:spPr>
            <a:xfrm>
              <a:off x="0" y="0"/>
              <a:ext cx="12033123" cy="25400"/>
            </a:xfrm>
            <a:custGeom>
              <a:avLst/>
              <a:gdLst/>
              <a:ahLst/>
              <a:cxnLst/>
              <a:rect l="l" t="t" r="r" b="b"/>
              <a:pathLst>
                <a:path w="12033123" h="25400">
                  <a:moveTo>
                    <a:pt x="12700" y="0"/>
                  </a:moveTo>
                  <a:lnTo>
                    <a:pt x="12020423" y="0"/>
                  </a:lnTo>
                  <a:cubicBezTo>
                    <a:pt x="12027408" y="0"/>
                    <a:pt x="12033123" y="5715"/>
                    <a:pt x="12033123" y="12700"/>
                  </a:cubicBezTo>
                  <a:cubicBezTo>
                    <a:pt x="12033123" y="19685"/>
                    <a:pt x="12027408" y="25400"/>
                    <a:pt x="12020423"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6" name="Group 16"/>
          <p:cNvGrpSpPr>
            <a:grpSpLocks noChangeAspect="1"/>
          </p:cNvGrpSpPr>
          <p:nvPr/>
        </p:nvGrpSpPr>
        <p:grpSpPr>
          <a:xfrm>
            <a:off x="-3525813" y="3702745"/>
            <a:ext cx="5739230" cy="19050"/>
            <a:chOff x="0" y="0"/>
            <a:chExt cx="7652307" cy="25400"/>
          </a:xfrm>
        </p:grpSpPr>
        <p:sp>
          <p:nvSpPr>
            <p:cNvPr id="17" name="Freeform 17"/>
            <p:cNvSpPr/>
            <p:nvPr/>
          </p:nvSpPr>
          <p:spPr>
            <a:xfrm>
              <a:off x="0" y="0"/>
              <a:ext cx="7652258" cy="25400"/>
            </a:xfrm>
            <a:custGeom>
              <a:avLst/>
              <a:gdLst/>
              <a:ahLst/>
              <a:cxnLst/>
              <a:rect l="l" t="t" r="r" b="b"/>
              <a:pathLst>
                <a:path w="7652258" h="25400">
                  <a:moveTo>
                    <a:pt x="12700" y="0"/>
                  </a:moveTo>
                  <a:lnTo>
                    <a:pt x="7639558" y="0"/>
                  </a:lnTo>
                  <a:cubicBezTo>
                    <a:pt x="7646543" y="0"/>
                    <a:pt x="7652258" y="5715"/>
                    <a:pt x="7652258" y="12700"/>
                  </a:cubicBezTo>
                  <a:cubicBezTo>
                    <a:pt x="7652258" y="19685"/>
                    <a:pt x="7646543" y="25400"/>
                    <a:pt x="7639558"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8" name="Group 18"/>
          <p:cNvGrpSpPr>
            <a:grpSpLocks noChangeAspect="1"/>
          </p:cNvGrpSpPr>
          <p:nvPr/>
        </p:nvGrpSpPr>
        <p:grpSpPr>
          <a:xfrm>
            <a:off x="3056666" y="2813662"/>
            <a:ext cx="949988" cy="19050"/>
            <a:chOff x="0" y="0"/>
            <a:chExt cx="1266651" cy="25400"/>
          </a:xfrm>
        </p:grpSpPr>
        <p:sp>
          <p:nvSpPr>
            <p:cNvPr id="19" name="Freeform 19"/>
            <p:cNvSpPr/>
            <p:nvPr/>
          </p:nvSpPr>
          <p:spPr>
            <a:xfrm>
              <a:off x="0" y="0"/>
              <a:ext cx="1266698" cy="25400"/>
            </a:xfrm>
            <a:custGeom>
              <a:avLst/>
              <a:gdLst/>
              <a:ahLst/>
              <a:cxnLst/>
              <a:rect l="l" t="t" r="r" b="b"/>
              <a:pathLst>
                <a:path w="1266698" h="25400">
                  <a:moveTo>
                    <a:pt x="12700" y="0"/>
                  </a:moveTo>
                  <a:lnTo>
                    <a:pt x="1253998" y="0"/>
                  </a:lnTo>
                  <a:cubicBezTo>
                    <a:pt x="1260983" y="0"/>
                    <a:pt x="1266698" y="5715"/>
                    <a:pt x="1266698" y="12700"/>
                  </a:cubicBezTo>
                  <a:cubicBezTo>
                    <a:pt x="1266698" y="19685"/>
                    <a:pt x="1260983" y="25400"/>
                    <a:pt x="1253998"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20" name="Group 20"/>
          <p:cNvGrpSpPr>
            <a:grpSpLocks noChangeAspect="1"/>
          </p:cNvGrpSpPr>
          <p:nvPr/>
        </p:nvGrpSpPr>
        <p:grpSpPr>
          <a:xfrm>
            <a:off x="619174" y="2382735"/>
            <a:ext cx="1310580" cy="19050"/>
            <a:chOff x="0" y="0"/>
            <a:chExt cx="1747440" cy="25400"/>
          </a:xfrm>
        </p:grpSpPr>
        <p:sp>
          <p:nvSpPr>
            <p:cNvPr id="21" name="Freeform 21"/>
            <p:cNvSpPr/>
            <p:nvPr/>
          </p:nvSpPr>
          <p:spPr>
            <a:xfrm>
              <a:off x="0" y="0"/>
              <a:ext cx="1747393" cy="25400"/>
            </a:xfrm>
            <a:custGeom>
              <a:avLst/>
              <a:gdLst/>
              <a:ahLst/>
              <a:cxnLst/>
              <a:rect l="l" t="t" r="r" b="b"/>
              <a:pathLst>
                <a:path w="1747393" h="25400">
                  <a:moveTo>
                    <a:pt x="12700" y="0"/>
                  </a:moveTo>
                  <a:lnTo>
                    <a:pt x="1734693" y="0"/>
                  </a:lnTo>
                  <a:cubicBezTo>
                    <a:pt x="1741678" y="0"/>
                    <a:pt x="1747393" y="5715"/>
                    <a:pt x="1747393" y="12700"/>
                  </a:cubicBezTo>
                  <a:cubicBezTo>
                    <a:pt x="1747393" y="19685"/>
                    <a:pt x="1741678" y="25400"/>
                    <a:pt x="1734693" y="25400"/>
                  </a:cubicBezTo>
                  <a:lnTo>
                    <a:pt x="12700" y="25400"/>
                  </a:lnTo>
                  <a:cubicBezTo>
                    <a:pt x="5715" y="25400"/>
                    <a:pt x="0" y="19685"/>
                    <a:pt x="0" y="12700"/>
                  </a:cubicBezTo>
                  <a:cubicBezTo>
                    <a:pt x="0" y="5715"/>
                    <a:pt x="5715" y="0"/>
                    <a:pt x="12700" y="0"/>
                  </a:cubicBezTo>
                  <a:close/>
                </a:path>
              </a:pathLst>
            </a:custGeom>
            <a:solidFill>
              <a:srgbClr val="FFFFFF"/>
            </a:solidFill>
          </p:spPr>
        </p:sp>
      </p:grpSp>
      <p:sp>
        <p:nvSpPr>
          <p:cNvPr id="22" name="TextBox 22"/>
          <p:cNvSpPr txBox="1"/>
          <p:nvPr/>
        </p:nvSpPr>
        <p:spPr>
          <a:xfrm>
            <a:off x="1274464" y="5720157"/>
            <a:ext cx="10032121" cy="1857554"/>
          </a:xfrm>
          <a:prstGeom prst="rect">
            <a:avLst/>
          </a:prstGeom>
        </p:spPr>
        <p:txBody>
          <a:bodyPr lIns="0" tIns="0" rIns="0" bIns="0" rtlCol="0" anchor="t">
            <a:spAutoFit/>
          </a:bodyPr>
          <a:lstStyle/>
          <a:p>
            <a:pPr>
              <a:lnSpc>
                <a:spcPts val="15215"/>
              </a:lnSpc>
            </a:pPr>
            <a:r>
              <a:rPr lang="en-US" sz="10867">
                <a:solidFill>
                  <a:srgbClr val="FFFFFF"/>
                </a:solidFill>
                <a:latin typeface="Montserrat"/>
              </a:rPr>
              <a:t>Control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1916125"/>
            <a:ext cx="12920289" cy="2286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Por ejemplo, si se aplica este principio en el ámbito comercial, se podría decir que un 20% de los clientes de una empresa son los responsables del 80% de las ventas. Esta idea es importante para la empresa a la hora de diseñar estrategias orientadas a aumentar las ventas mediante la mejora de la satisfacción de sus clientes.</a:t>
            </a:r>
          </a:p>
        </p:txBody>
      </p:sp>
      <p:pic>
        <p:nvPicPr>
          <p:cNvPr id="6" name="Picture 6"/>
          <p:cNvPicPr>
            <a:picLocks noChangeAspect="1"/>
          </p:cNvPicPr>
          <p:nvPr/>
        </p:nvPicPr>
        <p:blipFill>
          <a:blip r:embed="rId4"/>
          <a:srcRect r="186" b="186"/>
          <a:stretch>
            <a:fillRect/>
          </a:stretch>
        </p:blipFill>
        <p:spPr>
          <a:xfrm>
            <a:off x="4715510" y="5251512"/>
            <a:ext cx="9051183" cy="4934997"/>
          </a:xfrm>
          <a:prstGeom prst="rect">
            <a:avLst/>
          </a:prstGeom>
        </p:spPr>
      </p:pic>
      <p:grpSp>
        <p:nvGrpSpPr>
          <p:cNvPr id="7" name="Group 7"/>
          <p:cNvGrpSpPr>
            <a:grpSpLocks noChangeAspect="1"/>
          </p:cNvGrpSpPr>
          <p:nvPr/>
        </p:nvGrpSpPr>
        <p:grpSpPr>
          <a:xfrm>
            <a:off x="-114300" y="-322715"/>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177716"/>
            <a:ext cx="1292028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Si se aplica el Principio de Pareto en la identificación de las causas de un problema, identificar estos “pocos y vitales” y descartar los “muchos” y no vitales supone un gran avance al permitir dedicar los recursos disponibles a eliminar las causas más probables, llegando a buenos resultados con el mínimo de los esfuerzos.</a:t>
            </a:r>
          </a:p>
          <a:p>
            <a:pPr algn="just">
              <a:lnSpc>
                <a:spcPts val="3600"/>
              </a:lnSpc>
            </a:pPr>
            <a:r>
              <a:rPr lang="en-US" sz="3000" u="sng" spc="-119">
                <a:solidFill>
                  <a:srgbClr val="000000"/>
                </a:solidFill>
                <a:latin typeface="Montserrat Bold"/>
              </a:rPr>
              <a:t>Diseño e interpretación del diagrama de Pareto:</a:t>
            </a:r>
          </a:p>
          <a:p>
            <a:pPr algn="just">
              <a:lnSpc>
                <a:spcPts val="3600"/>
              </a:lnSpc>
            </a:pPr>
            <a:r>
              <a:rPr lang="en-US" sz="3000" spc="-119">
                <a:solidFill>
                  <a:srgbClr val="000000"/>
                </a:solidFill>
                <a:latin typeface="Montserrat"/>
              </a:rPr>
              <a:t>Para elaborar un diagrama de Pareto, se debe partir de datos e información reales sobre la frecuencia de ocurrencia de cada causa potencial. Estos datos pueden ser obtenidos a través de un brainstorming, de una encuesta de satisfacción de clientes, o de un registro interno de la propia organización.</a:t>
            </a:r>
          </a:p>
        </p:txBody>
      </p:sp>
      <p:grpSp>
        <p:nvGrpSpPr>
          <p:cNvPr id="6" name="Group 6"/>
          <p:cNvGrpSpPr>
            <a:grpSpLocks noChangeAspect="1"/>
          </p:cNvGrpSpPr>
          <p:nvPr/>
        </p:nvGrpSpPr>
        <p:grpSpPr>
          <a:xfrm>
            <a:off x="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2857500"/>
            <a:ext cx="12920289" cy="4572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El diagrama muestra gráficamente en forma de barras los valores absolutos de cada causa, y en forma de líneas las frecuencias acumuladas (resultado de ir sumando una frecuencia con la inmediata anterior).</a:t>
            </a:r>
          </a:p>
          <a:p>
            <a:pPr algn="just">
              <a:lnSpc>
                <a:spcPts val="3600"/>
              </a:lnSpc>
            </a:pPr>
            <a:r>
              <a:rPr lang="en-US" sz="3000" spc="-119">
                <a:solidFill>
                  <a:srgbClr val="000000"/>
                </a:solidFill>
                <a:latin typeface="Montserrat"/>
              </a:rPr>
              <a:t>En el eje horizontal, se representan las diferentes causas (de mayor a menor frecuencia); en los ejes verticales se representan el valor absoluto de la frecuencia (habitualmente a la izquierda) y el valor acumulado (a la derecha). Este último debe tener un valor entre 0 y 100%.</a:t>
            </a:r>
          </a:p>
          <a:p>
            <a:pPr algn="just">
              <a:lnSpc>
                <a:spcPts val="3600"/>
              </a:lnSpc>
            </a:pPr>
            <a:r>
              <a:rPr lang="en-US" sz="3000" spc="-119">
                <a:solidFill>
                  <a:srgbClr val="000000"/>
                </a:solidFill>
                <a:latin typeface="Montserrat"/>
              </a:rPr>
              <a:t>Sobre cada barra, se suele incluir el valor absoluto de la frecuencia. En cada punto de la línea, el valor de la frecuencia acumulada.</a:t>
            </a:r>
          </a:p>
        </p:txBody>
      </p:sp>
      <p:grpSp>
        <p:nvGrpSpPr>
          <p:cNvPr id="6" name="Group 6"/>
          <p:cNvGrpSpPr>
            <a:grpSpLocks noChangeAspect="1"/>
          </p:cNvGrpSpPr>
          <p:nvPr/>
        </p:nvGrpSpPr>
        <p:grpSpPr>
          <a:xfrm>
            <a:off x="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466271"/>
            <a:ext cx="12920289" cy="3200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Una vez hecha la representación de ambas frecuencias, se traza una línea horizontal correspondiente a la probabilidad del 80% y una línea vertical que cruza a la anterior justo donde la frecuencia acumulada alcanza dicho valor del 80%. El área comprendida a la derecha de la línea vertical mostrará los “muchos y no vitales”.</a:t>
            </a:r>
          </a:p>
          <a:p>
            <a:pPr algn="just">
              <a:lnSpc>
                <a:spcPts val="3600"/>
              </a:lnSpc>
            </a:pPr>
            <a:r>
              <a:rPr lang="en-US" sz="3000" spc="-119">
                <a:solidFill>
                  <a:srgbClr val="000000"/>
                </a:solidFill>
                <a:latin typeface="Montserrat"/>
              </a:rPr>
              <a:t>En el diagrama siguiente, se representan tipos de defectos de un producto y la frecuencia con la que aparecen.</a:t>
            </a:r>
          </a:p>
        </p:txBody>
      </p:sp>
      <p:grpSp>
        <p:nvGrpSpPr>
          <p:cNvPr id="6" name="Group 6"/>
          <p:cNvGrpSpPr>
            <a:grpSpLocks noChangeAspect="1"/>
          </p:cNvGrpSpPr>
          <p:nvPr/>
        </p:nvGrpSpPr>
        <p:grpSpPr>
          <a:xfrm>
            <a:off x="-2286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72" b="72"/>
          <a:stretch>
            <a:fillRect/>
          </a:stretch>
        </p:blipFill>
        <p:spPr>
          <a:xfrm>
            <a:off x="3200400" y="1704528"/>
            <a:ext cx="11887200" cy="8191500"/>
          </a:xfrm>
          <a:prstGeom prst="rect">
            <a:avLst/>
          </a:prstGeom>
        </p:spPr>
      </p:pic>
      <p:grpSp>
        <p:nvGrpSpPr>
          <p:cNvPr id="6" name="Group 6"/>
          <p:cNvGrpSpPr>
            <a:grpSpLocks noChangeAspect="1"/>
          </p:cNvGrpSpPr>
          <p:nvPr/>
        </p:nvGrpSpPr>
        <p:grpSpPr>
          <a:xfrm>
            <a:off x="-5715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279288" y="-18692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718915"/>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1714500"/>
            <a:ext cx="12920289" cy="6858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El análisis del diagrama de Pareto es sencillo: el 80% de los productos defectuosos lo son por los defectos identificados bajo el área sombreada, en este caso, los tipos de defecto A, B y C. A pesar de la simplicidad de este análisis, la organización ya tiene una idea de qué procesos/actividades debe abordar para mejorar la calidad de su producto.</a:t>
            </a:r>
          </a:p>
          <a:p>
            <a:pPr algn="just">
              <a:lnSpc>
                <a:spcPts val="3600"/>
              </a:lnSpc>
            </a:pPr>
            <a:r>
              <a:rPr lang="en-US" sz="3000" spc="-119">
                <a:solidFill>
                  <a:srgbClr val="000000"/>
                </a:solidFill>
                <a:latin typeface="Montserrat"/>
              </a:rPr>
              <a:t> Este análisis tan sencillo solo es una aproximación inicial al problema y debe complementarse con otros análisis, como por ejemplo el coste que supone la eliminación de cada tipo de defecto, la viabilidad de llevarlo a cabo con los recursos de la organización, el tiempo necesario o el impacto de cada tipo de defecto en la calidad del producto. La razón es simple: es posible que el coste de eliminar el defecto C sea superior a los beneficios que aportaría hacerlo (si por ejemplo se debe realizar una inversión millonaria en sustituir una máquina obsoleta) y sea más rentable para la organización abordar otros tipos de defectos.</a:t>
            </a:r>
          </a:p>
        </p:txBody>
      </p:sp>
      <p:grpSp>
        <p:nvGrpSpPr>
          <p:cNvPr id="6" name="Group 6"/>
          <p:cNvGrpSpPr>
            <a:grpSpLocks noChangeAspect="1"/>
          </p:cNvGrpSpPr>
          <p:nvPr/>
        </p:nvGrpSpPr>
        <p:grpSpPr>
          <a:xfrm>
            <a:off x="-57150" y="-322715"/>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365291" y="-188750"/>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683856" y="717092"/>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193691" y="2823309"/>
            <a:ext cx="12920289" cy="3657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otro ejemplo similar, una empresa de confección quiere emprender un plan de mejora de la calidad de sus prendas de piel, y ha empezado registrando las causas que están originando las devoluciones de los productos. Los datos obtenidos se disponen en forma de tabla, ordenados de mayor a menor.</a:t>
            </a:r>
          </a:p>
          <a:p>
            <a:pPr algn="just">
              <a:lnSpc>
                <a:spcPts val="3600"/>
              </a:lnSpc>
            </a:pPr>
            <a:r>
              <a:rPr lang="en-US" sz="3000" spc="-119">
                <a:solidFill>
                  <a:srgbClr val="000000"/>
                </a:solidFill>
                <a:latin typeface="Montserrat"/>
              </a:rPr>
              <a:t> Después, se deberá calcular el porcentaje de cada causa, tanto absoluto como acumulado, obteniendo una tabla como la que se muestra a continuación.</a:t>
            </a:r>
          </a:p>
        </p:txBody>
      </p:sp>
      <p:grpSp>
        <p:nvGrpSpPr>
          <p:cNvPr id="6" name="Group 6"/>
          <p:cNvGrpSpPr>
            <a:grpSpLocks noChangeAspect="1"/>
          </p:cNvGrpSpPr>
          <p:nvPr/>
        </p:nvGrpSpPr>
        <p:grpSpPr>
          <a:xfrm>
            <a:off x="-114300" y="-198275"/>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46" b="246"/>
          <a:stretch>
            <a:fillRect/>
          </a:stretch>
        </p:blipFill>
        <p:spPr>
          <a:xfrm>
            <a:off x="3295650" y="1471092"/>
            <a:ext cx="11696700" cy="7696200"/>
          </a:xfrm>
          <a:prstGeom prst="rect">
            <a:avLst/>
          </a:prstGeom>
        </p:spPr>
      </p:pic>
      <p:pic>
        <p:nvPicPr>
          <p:cNvPr id="6" name="Picture 6"/>
          <p:cNvPicPr>
            <a:picLocks noChangeAspect="1"/>
          </p:cNvPicPr>
          <p:nvPr/>
        </p:nvPicPr>
        <p:blipFill>
          <a:blip r:embed="rId5"/>
          <a:srcRect r="2396" b="2396"/>
          <a:stretch>
            <a:fillRect/>
          </a:stretch>
        </p:blipFill>
        <p:spPr>
          <a:xfrm>
            <a:off x="4629150" y="9139944"/>
            <a:ext cx="9029700" cy="666750"/>
          </a:xfrm>
          <a:prstGeom prst="rect">
            <a:avLst/>
          </a:prstGeom>
        </p:spPr>
      </p:pic>
      <p:grpSp>
        <p:nvGrpSpPr>
          <p:cNvPr id="7" name="Group 7"/>
          <p:cNvGrpSpPr>
            <a:grpSpLocks noChangeAspect="1"/>
          </p:cNvGrpSpPr>
          <p:nvPr/>
        </p:nvGrpSpPr>
        <p:grpSpPr>
          <a:xfrm>
            <a:off x="-57150" y="-387009"/>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86088" y="1954411"/>
            <a:ext cx="12920289" cy="914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Con los datos anteriores, se elabora el diagrama de Pareto que se muestra a continuación:</a:t>
            </a:r>
          </a:p>
        </p:txBody>
      </p:sp>
      <p:pic>
        <p:nvPicPr>
          <p:cNvPr id="6" name="Picture 6"/>
          <p:cNvPicPr>
            <a:picLocks noChangeAspect="1"/>
          </p:cNvPicPr>
          <p:nvPr/>
        </p:nvPicPr>
        <p:blipFill>
          <a:blip r:embed="rId4"/>
          <a:srcRect r="240" b="240"/>
          <a:stretch>
            <a:fillRect/>
          </a:stretch>
        </p:blipFill>
        <p:spPr>
          <a:xfrm>
            <a:off x="3371850" y="3145854"/>
            <a:ext cx="11544300" cy="6534150"/>
          </a:xfrm>
          <a:prstGeom prst="rect">
            <a:avLst/>
          </a:prstGeom>
        </p:spPr>
      </p:pic>
      <p:grpSp>
        <p:nvGrpSpPr>
          <p:cNvPr id="7" name="Group 7"/>
          <p:cNvGrpSpPr>
            <a:grpSpLocks noChangeAspect="1"/>
          </p:cNvGrpSpPr>
          <p:nvPr/>
        </p:nvGrpSpPr>
        <p:grpSpPr>
          <a:xfrm>
            <a:off x="-228600" y="-180733"/>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222138" y="-189649"/>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706961"/>
            <a:ext cx="12920289" cy="2286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La interpretación del diagrama es muy sencillo: el 80,27% de las devoluciones están producidas por defectos de forrería y por diferencia de tonos en el color de las diferentes piezas de piel que componen la prenda. La empresa debería centrar sus esfuerzos en solucionar estos dos problemas que ocasionan más del 80% de las devoluciones.</a:t>
            </a:r>
          </a:p>
        </p:txBody>
      </p:sp>
      <p:grpSp>
        <p:nvGrpSpPr>
          <p:cNvPr id="6" name="Group 6"/>
          <p:cNvGrpSpPr>
            <a:grpSpLocks noChangeAspect="1"/>
          </p:cNvGrpSpPr>
          <p:nvPr/>
        </p:nvGrpSpPr>
        <p:grpSpPr>
          <a:xfrm>
            <a:off x="-114300" y="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grpSp>
        <p:nvGrpSpPr>
          <p:cNvPr id="3" name="Group 3"/>
          <p:cNvGrpSpPr>
            <a:grpSpLocks noChangeAspect="1"/>
          </p:cNvGrpSpPr>
          <p:nvPr/>
        </p:nvGrpSpPr>
        <p:grpSpPr>
          <a:xfrm>
            <a:off x="-114300" y="-444559"/>
            <a:ext cx="18516600" cy="1858101"/>
            <a:chOff x="0" y="0"/>
            <a:chExt cx="24688800" cy="2477468"/>
          </a:xfrm>
        </p:grpSpPr>
        <p:sp>
          <p:nvSpPr>
            <p:cNvPr id="4" name="Freeform 4"/>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
        <p:nvSpPr>
          <p:cNvPr id="5" name="TextBox 5"/>
          <p:cNvSpPr txBox="1"/>
          <p:nvPr/>
        </p:nvSpPr>
        <p:spPr>
          <a:xfrm>
            <a:off x="4892671" y="532117"/>
            <a:ext cx="7843725" cy="556260"/>
          </a:xfrm>
          <a:prstGeom prst="rect">
            <a:avLst/>
          </a:prstGeom>
        </p:spPr>
        <p:txBody>
          <a:bodyPr lIns="0" tIns="0" rIns="0" bIns="0" rtlCol="0" anchor="t">
            <a:spAutoFit/>
          </a:bodyPr>
          <a:lstStyle/>
          <a:p>
            <a:pPr algn="ctr">
              <a:lnSpc>
                <a:spcPts val="4319"/>
              </a:lnSpc>
            </a:pPr>
            <a:r>
              <a:rPr lang="en-US" sz="3999">
                <a:solidFill>
                  <a:srgbClr val="FFFFFF"/>
                </a:solidFill>
                <a:latin typeface="Montserrat Extra-Bold Bold"/>
              </a:rPr>
              <a:t>CONTROL</a:t>
            </a:r>
          </a:p>
        </p:txBody>
      </p:sp>
      <p:sp>
        <p:nvSpPr>
          <p:cNvPr id="6" name="TextBox 6"/>
          <p:cNvSpPr txBox="1"/>
          <p:nvPr/>
        </p:nvSpPr>
        <p:spPr>
          <a:xfrm>
            <a:off x="1948364" y="1813592"/>
            <a:ext cx="12430125" cy="493014"/>
          </a:xfrm>
          <a:prstGeom prst="rect">
            <a:avLst/>
          </a:prstGeom>
        </p:spPr>
        <p:txBody>
          <a:bodyPr lIns="0" tIns="0" rIns="0" bIns="0" rtlCol="0" anchor="t">
            <a:spAutoFit/>
          </a:bodyPr>
          <a:lstStyle/>
          <a:p>
            <a:pPr algn="ctr">
              <a:lnSpc>
                <a:spcPts val="3888"/>
              </a:lnSpc>
            </a:pPr>
            <a:r>
              <a:rPr lang="en-US" sz="3600" spc="-143">
                <a:solidFill>
                  <a:srgbClr val="000000"/>
                </a:solidFill>
                <a:latin typeface="Montserrat Extra-Bold"/>
              </a:rPr>
              <a:t>DE LOS PROCESOS Y DE LA CALIDAD</a:t>
            </a:r>
          </a:p>
        </p:txBody>
      </p:sp>
      <p:sp>
        <p:nvSpPr>
          <p:cNvPr id="7" name="TextBox 7"/>
          <p:cNvSpPr txBox="1"/>
          <p:nvPr/>
        </p:nvSpPr>
        <p:spPr>
          <a:xfrm>
            <a:off x="1391903" y="2659031"/>
            <a:ext cx="13543046" cy="457200"/>
          </a:xfrm>
          <a:prstGeom prst="rect">
            <a:avLst/>
          </a:prstGeom>
        </p:spPr>
        <p:txBody>
          <a:bodyPr lIns="0" tIns="0" rIns="0" bIns="0" rtlCol="0" anchor="t">
            <a:spAutoFit/>
          </a:bodyPr>
          <a:lstStyle/>
          <a:p>
            <a:pPr algn="just">
              <a:lnSpc>
                <a:spcPts val="3600"/>
              </a:lnSpc>
            </a:pPr>
            <a:r>
              <a:rPr lang="en-US" sz="3000" u="sng" spc="44">
                <a:solidFill>
                  <a:srgbClr val="000000"/>
                </a:solidFill>
                <a:latin typeface="Montserrat Bold"/>
              </a:rPr>
              <a:t>1- Origen de las “7 herramientas básicas” de Control de la calidad</a:t>
            </a:r>
          </a:p>
        </p:txBody>
      </p:sp>
      <p:sp>
        <p:nvSpPr>
          <p:cNvPr id="8" name="TextBox 8"/>
          <p:cNvSpPr txBox="1"/>
          <p:nvPr/>
        </p:nvSpPr>
        <p:spPr>
          <a:xfrm>
            <a:off x="1391903" y="3274070"/>
            <a:ext cx="14845260" cy="4505325"/>
          </a:xfrm>
          <a:prstGeom prst="rect">
            <a:avLst/>
          </a:prstGeom>
        </p:spPr>
        <p:txBody>
          <a:bodyPr lIns="0" tIns="0" rIns="0" bIns="0" rtlCol="0" anchor="t">
            <a:spAutoFit/>
          </a:bodyPr>
          <a:lstStyle/>
          <a:p>
            <a:pPr algn="just">
              <a:lnSpc>
                <a:spcPts val="3240"/>
              </a:lnSpc>
            </a:pPr>
            <a:r>
              <a:rPr lang="en-US" sz="2700" spc="-107">
                <a:solidFill>
                  <a:srgbClr val="000000"/>
                </a:solidFill>
                <a:latin typeface="Montserrat Bold"/>
              </a:rPr>
              <a:t>A- Érase una vez un monje samurái…</a:t>
            </a:r>
          </a:p>
          <a:p>
            <a:pPr algn="just">
              <a:lnSpc>
                <a:spcPts val="3240"/>
              </a:lnSpc>
            </a:pPr>
            <a:r>
              <a:rPr lang="en-US" sz="2700" spc="-107">
                <a:solidFill>
                  <a:srgbClr val="000000"/>
                </a:solidFill>
                <a:latin typeface="Montserrat"/>
              </a:rPr>
              <a:t> El origen de la denominación “siete herramientas” hay que buscarla en la historia antigua japonesa. Saitō Musashibō Benkei (popularmente llamado Benkei), es un nombre poco conocido en Europa pero que resulta ser uno de los personajes favoritos del folclore japonés. Fue un monje guerrero del siglo XII y la historia cuenta que desafiaba a todo aquel que se atreviera a atravesar el puente Gojo —en Kyoto—, y que se apropiaba de las espadas de todos aquellos oponentes que caían batidos en duelo.</a:t>
            </a:r>
          </a:p>
          <a:p>
            <a:pPr algn="just">
              <a:lnSpc>
                <a:spcPts val="3240"/>
              </a:lnSpc>
            </a:pPr>
            <a:r>
              <a:rPr lang="en-US" sz="2700" spc="-107">
                <a:solidFill>
                  <a:srgbClr val="000000"/>
                </a:solidFill>
                <a:latin typeface="Montserrat"/>
              </a:rPr>
              <a:t> Cuenta la leyenda que llegó a acumular 999 espadas y que finalmente perdió la contienda ante Yoshitsune Minamoto, otro de los más terribles y célebres guerreros samuráis de la historia de Japón. Lejos de acabar con la vida de ambos guerreros, este combate forjó una amistad que duraría hasta la muerte de ambos.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062734" y="-164795"/>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80" b="180"/>
          <a:stretch>
            <a:fillRect/>
          </a:stretch>
        </p:blipFill>
        <p:spPr>
          <a:xfrm>
            <a:off x="2857501" y="2146634"/>
            <a:ext cx="12720723" cy="7474044"/>
          </a:xfrm>
          <a:prstGeom prst="rect">
            <a:avLst/>
          </a:prstGeom>
        </p:spPr>
      </p:pic>
      <p:grpSp>
        <p:nvGrpSpPr>
          <p:cNvPr id="6" name="Group 6"/>
          <p:cNvGrpSpPr>
            <a:grpSpLocks noChangeAspect="1"/>
          </p:cNvGrpSpPr>
          <p:nvPr/>
        </p:nvGrpSpPr>
        <p:grpSpPr>
          <a:xfrm>
            <a:off x="-40437"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45279"/>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2117828"/>
            <a:ext cx="12920289" cy="2743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Como en el caso anterior, este análisis es ciertamente muy sencillo, y se debería complementar con otros, como por ejemplo, el coste que tendrá solucionar cada una de las causas de los defectos que se han identificado o el tiempo necesario para llevarlo a cabo, o el impacto en la satisfacción final de los clientes.</a:t>
            </a:r>
          </a:p>
          <a:p>
            <a:pPr algn="just">
              <a:lnSpc>
                <a:spcPts val="3600"/>
              </a:lnSpc>
            </a:pPr>
            <a:r>
              <a:rPr lang="en-US" sz="3000" spc="-119">
                <a:solidFill>
                  <a:srgbClr val="000000"/>
                </a:solidFill>
                <a:latin typeface="Montserrat"/>
              </a:rPr>
              <a:t> Otros ejemplos de diagramas de Pareto se muestran a continuación.</a:t>
            </a:r>
          </a:p>
        </p:txBody>
      </p:sp>
      <p:grpSp>
        <p:nvGrpSpPr>
          <p:cNvPr id="6" name="Group 6"/>
          <p:cNvGrpSpPr>
            <a:grpSpLocks noChangeAspect="1"/>
          </p:cNvGrpSpPr>
          <p:nvPr/>
        </p:nvGrpSpPr>
        <p:grpSpPr>
          <a:xfrm>
            <a:off x="-57150" y="-34469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97" b="197"/>
          <a:stretch>
            <a:fillRect/>
          </a:stretch>
        </p:blipFill>
        <p:spPr>
          <a:xfrm>
            <a:off x="3212278" y="1471092"/>
            <a:ext cx="11980393" cy="7860440"/>
          </a:xfrm>
          <a:prstGeom prst="rect">
            <a:avLst/>
          </a:prstGeom>
        </p:spPr>
      </p:pic>
      <p:pic>
        <p:nvPicPr>
          <p:cNvPr id="6" name="Picture 6"/>
          <p:cNvPicPr>
            <a:picLocks noChangeAspect="1"/>
          </p:cNvPicPr>
          <p:nvPr/>
        </p:nvPicPr>
        <p:blipFill>
          <a:blip r:embed="rId5"/>
          <a:srcRect r="2076" b="2076"/>
          <a:stretch>
            <a:fillRect/>
          </a:stretch>
        </p:blipFill>
        <p:spPr>
          <a:xfrm>
            <a:off x="4933950" y="9139944"/>
            <a:ext cx="8420100" cy="800100"/>
          </a:xfrm>
          <a:prstGeom prst="rect">
            <a:avLst/>
          </a:prstGeom>
        </p:spPr>
      </p:pic>
      <p:grpSp>
        <p:nvGrpSpPr>
          <p:cNvPr id="7" name="Group 7"/>
          <p:cNvGrpSpPr>
            <a:grpSpLocks noChangeAspect="1"/>
          </p:cNvGrpSpPr>
          <p:nvPr/>
        </p:nvGrpSpPr>
        <p:grpSpPr>
          <a:xfrm>
            <a:off x="0" y="-324529"/>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72" b="172"/>
          <a:stretch>
            <a:fillRect/>
          </a:stretch>
        </p:blipFill>
        <p:spPr>
          <a:xfrm>
            <a:off x="3528265" y="1471092"/>
            <a:ext cx="11856546" cy="8771698"/>
          </a:xfrm>
          <a:prstGeom prst="rect">
            <a:avLst/>
          </a:prstGeom>
        </p:spPr>
      </p:pic>
      <p:grpSp>
        <p:nvGrpSpPr>
          <p:cNvPr id="6" name="Group 6"/>
          <p:cNvGrpSpPr>
            <a:grpSpLocks noChangeAspect="1"/>
          </p:cNvGrpSpPr>
          <p:nvPr/>
        </p:nvGrpSpPr>
        <p:grpSpPr>
          <a:xfrm>
            <a:off x="-114300" y="-32452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85620"/>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2800299"/>
            <a:ext cx="12920289" cy="1828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Aunque se pueden hacer “a mano”, para la elaboración de este tipo de diagramas, es muy útil contar con un software específico o simplemente, con el apoyo de una Hoja de Cálculo que automatice la representación del diagrama a partir de los datos de partida.</a:t>
            </a:r>
          </a:p>
        </p:txBody>
      </p:sp>
      <p:grpSp>
        <p:nvGrpSpPr>
          <p:cNvPr id="6" name="Group 6"/>
          <p:cNvGrpSpPr>
            <a:grpSpLocks noChangeAspect="1"/>
          </p:cNvGrpSpPr>
          <p:nvPr/>
        </p:nvGrpSpPr>
        <p:grpSpPr>
          <a:xfrm>
            <a:off x="-114300" y="-56761"/>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grpSp>
        <p:nvGrpSpPr>
          <p:cNvPr id="8" name="Group 8"/>
          <p:cNvGrpSpPr>
            <a:grpSpLocks noChangeAspect="1"/>
          </p:cNvGrpSpPr>
          <p:nvPr/>
        </p:nvGrpSpPr>
        <p:grpSpPr>
          <a:xfrm>
            <a:off x="-114300" y="11854502"/>
            <a:ext cx="18516600" cy="1858101"/>
            <a:chOff x="0" y="0"/>
            <a:chExt cx="24688800" cy="2477468"/>
          </a:xfrm>
        </p:grpSpPr>
        <p:sp>
          <p:nvSpPr>
            <p:cNvPr id="9" name="Freeform 9"/>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25" b="125"/>
          <a:stretch>
            <a:fillRect/>
          </a:stretch>
        </p:blipFill>
        <p:spPr>
          <a:xfrm>
            <a:off x="2863536" y="1743075"/>
            <a:ext cx="12655290" cy="7504881"/>
          </a:xfrm>
          <a:prstGeom prst="rect">
            <a:avLst/>
          </a:prstGeom>
        </p:spPr>
      </p:pic>
      <p:grpSp>
        <p:nvGrpSpPr>
          <p:cNvPr id="6" name="Group 6"/>
          <p:cNvGrpSpPr>
            <a:grpSpLocks noChangeAspect="1"/>
          </p:cNvGrpSpPr>
          <p:nvPr/>
        </p:nvGrpSpPr>
        <p:grpSpPr>
          <a:xfrm>
            <a:off x="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64597"/>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2201613"/>
            <a:ext cx="12430125" cy="457200"/>
          </a:xfrm>
          <a:prstGeom prst="rect">
            <a:avLst/>
          </a:prstGeom>
        </p:spPr>
        <p:txBody>
          <a:bodyPr lIns="0" tIns="0" rIns="0" bIns="0" rtlCol="0" anchor="t">
            <a:spAutoFit/>
          </a:bodyPr>
          <a:lstStyle/>
          <a:p>
            <a:pPr algn="just">
              <a:lnSpc>
                <a:spcPts val="3600"/>
              </a:lnSpc>
            </a:pPr>
            <a:r>
              <a:rPr lang="en-US" sz="3000" u="sng" spc="44">
                <a:solidFill>
                  <a:srgbClr val="3B495C"/>
                </a:solidFill>
                <a:latin typeface="Montserrat Extra-Bold Bold"/>
              </a:rPr>
              <a:t>3- Diagrama Causa-Efecto de Ishikawa</a:t>
            </a:r>
          </a:p>
        </p:txBody>
      </p:sp>
      <p:sp>
        <p:nvSpPr>
          <p:cNvPr id="6" name="TextBox 6"/>
          <p:cNvSpPr txBox="1"/>
          <p:nvPr/>
        </p:nvSpPr>
        <p:spPr>
          <a:xfrm>
            <a:off x="2683856" y="3334887"/>
            <a:ext cx="12920289" cy="2286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El diagrama causa-efecto, es la única herramienta creada originalmente por Kaoru Ishikawa, por lo que también es conocida como diagrama de Ishikawa o más popularmente, como espina de Ishikawa. La razón de esta última denominación es la forma característica que adopta el diagrama una vez construido, que recuerda a una espina de pescado.</a:t>
            </a:r>
          </a:p>
        </p:txBody>
      </p:sp>
      <p:grpSp>
        <p:nvGrpSpPr>
          <p:cNvPr id="7" name="Group 7"/>
          <p:cNvGrpSpPr>
            <a:grpSpLocks noChangeAspect="1"/>
          </p:cNvGrpSpPr>
          <p:nvPr/>
        </p:nvGrpSpPr>
        <p:grpSpPr>
          <a:xfrm>
            <a:off x="-228600" y="-264017"/>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84767"/>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20" b="120"/>
          <a:stretch>
            <a:fillRect/>
          </a:stretch>
        </p:blipFill>
        <p:spPr>
          <a:xfrm>
            <a:off x="2817826" y="2733675"/>
            <a:ext cx="12511684" cy="6622293"/>
          </a:xfrm>
          <a:prstGeom prst="rect">
            <a:avLst/>
          </a:prstGeom>
        </p:spPr>
      </p:pic>
      <p:grpSp>
        <p:nvGrpSpPr>
          <p:cNvPr id="6" name="Group 6"/>
          <p:cNvGrpSpPr>
            <a:grpSpLocks noChangeAspect="1"/>
          </p:cNvGrpSpPr>
          <p:nvPr/>
        </p:nvGrpSpPr>
        <p:grpSpPr>
          <a:xfrm>
            <a:off x="-228600" y="-11691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857500"/>
            <a:ext cx="12920289" cy="4572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De todas las herramientas básicas de la calidad, es la primera que no tiene una base netamente estadística, y es ampliamente utilizada para la identificación de causas de problemas de forma sistemática y organizada.</a:t>
            </a:r>
          </a:p>
          <a:p>
            <a:pPr algn="just">
              <a:lnSpc>
                <a:spcPts val="3600"/>
              </a:lnSpc>
            </a:pPr>
            <a:r>
              <a:rPr lang="en-US" sz="3000" spc="-119">
                <a:solidFill>
                  <a:srgbClr val="000000"/>
                </a:solidFill>
                <a:latin typeface="Montserrat"/>
              </a:rPr>
              <a:t>El punto de origen del diagrama causa-efecto es considerar que un problema o incidente puede estar originado por múltiples causas, pero que se pueden organizar en cinco o seis grandes grupos. Esto permite emprender un plan de acciones más eficaz para resolver el problema, al identificar varias posibles causas del problema en lugar de focalizar todos los recursos en una única causa</a:t>
            </a:r>
          </a:p>
        </p:txBody>
      </p:sp>
      <p:grpSp>
        <p:nvGrpSpPr>
          <p:cNvPr id="6" name="Group 6"/>
          <p:cNvGrpSpPr>
            <a:grpSpLocks noChangeAspect="1"/>
          </p:cNvGrpSpPr>
          <p:nvPr/>
        </p:nvGrpSpPr>
        <p:grpSpPr>
          <a:xfrm>
            <a:off x="-114300" y="-32452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225961"/>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598073"/>
            <a:ext cx="12920289" cy="3657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A diferencia de las herramientas anteriores que pueden ser aplicadas por una única persona para el procesado de datos, el diagrama causa-efecto suele ser realizada por un grupo de trabajo.</a:t>
            </a:r>
          </a:p>
          <a:p>
            <a:pPr algn="just">
              <a:lnSpc>
                <a:spcPts val="3600"/>
              </a:lnSpc>
            </a:pPr>
            <a:r>
              <a:rPr lang="en-US" sz="3000" u="sng" spc="-119">
                <a:solidFill>
                  <a:srgbClr val="000000"/>
                </a:solidFill>
                <a:latin typeface="Montserrat Bold"/>
              </a:rPr>
              <a:t>Diseño del diagrama causa-efecto:</a:t>
            </a:r>
          </a:p>
          <a:p>
            <a:pPr algn="just">
              <a:lnSpc>
                <a:spcPts val="3600"/>
              </a:lnSpc>
            </a:pPr>
            <a:r>
              <a:rPr lang="en-US" sz="3000" spc="-119">
                <a:solidFill>
                  <a:srgbClr val="000000"/>
                </a:solidFill>
                <a:latin typeface="Montserrat"/>
              </a:rPr>
              <a:t>En primer lugar, el grupo de trabajo debe establecer claramente cuál es el problema o incidente que se va a abordar. La definición debe ser lo suficientemente clara, concreta y específica como para que el equipo no tenga ninguna duda sobre lo que se pretende investigar.</a:t>
            </a:r>
          </a:p>
        </p:txBody>
      </p:sp>
      <p:grpSp>
        <p:nvGrpSpPr>
          <p:cNvPr id="6" name="Group 6"/>
          <p:cNvGrpSpPr>
            <a:grpSpLocks noChangeAspect="1"/>
          </p:cNvGrpSpPr>
          <p:nvPr/>
        </p:nvGrpSpPr>
        <p:grpSpPr>
          <a:xfrm>
            <a:off x="-5715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grpSp>
        <p:nvGrpSpPr>
          <p:cNvPr id="3" name="Group 3"/>
          <p:cNvGrpSpPr>
            <a:grpSpLocks noChangeAspect="1"/>
          </p:cNvGrpSpPr>
          <p:nvPr/>
        </p:nvGrpSpPr>
        <p:grpSpPr>
          <a:xfrm>
            <a:off x="-228600" y="-201905"/>
            <a:ext cx="18516600" cy="1858101"/>
            <a:chOff x="0" y="0"/>
            <a:chExt cx="24688800" cy="2477468"/>
          </a:xfrm>
        </p:grpSpPr>
        <p:sp>
          <p:nvSpPr>
            <p:cNvPr id="4" name="Freeform 4"/>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
        <p:nvSpPr>
          <p:cNvPr id="5" name="TextBox 5"/>
          <p:cNvSpPr txBox="1"/>
          <p:nvPr/>
        </p:nvSpPr>
        <p:spPr>
          <a:xfrm>
            <a:off x="5279288" y="298902"/>
            <a:ext cx="7843725" cy="470916"/>
          </a:xfrm>
          <a:prstGeom prst="rect">
            <a:avLst/>
          </a:prstGeom>
        </p:spPr>
        <p:txBody>
          <a:bodyPr lIns="0" tIns="0" rIns="0" bIns="0" rtlCol="0" anchor="t">
            <a:spAutoFit/>
          </a:bodyPr>
          <a:lstStyle/>
          <a:p>
            <a:pPr algn="ctr">
              <a:lnSpc>
                <a:spcPts val="3671"/>
              </a:lnSpc>
            </a:pPr>
            <a:r>
              <a:rPr lang="en-US" sz="3399">
                <a:solidFill>
                  <a:srgbClr val="FFFFFF"/>
                </a:solidFill>
                <a:latin typeface="Montserrat Extra-Bold Bold"/>
              </a:rPr>
              <a:t>CONTROL</a:t>
            </a:r>
          </a:p>
        </p:txBody>
      </p:sp>
      <p:sp>
        <p:nvSpPr>
          <p:cNvPr id="6" name="TextBox 6"/>
          <p:cNvSpPr txBox="1"/>
          <p:nvPr/>
        </p:nvSpPr>
        <p:spPr>
          <a:xfrm>
            <a:off x="2928937" y="1076325"/>
            <a:ext cx="12430125" cy="493014"/>
          </a:xfrm>
          <a:prstGeom prst="rect">
            <a:avLst/>
          </a:prstGeom>
        </p:spPr>
        <p:txBody>
          <a:bodyPr lIns="0" tIns="0" rIns="0" bIns="0" rtlCol="0" anchor="t">
            <a:spAutoFit/>
          </a:bodyPr>
          <a:lstStyle/>
          <a:p>
            <a:pPr algn="ctr">
              <a:lnSpc>
                <a:spcPts val="3888"/>
              </a:lnSpc>
            </a:pPr>
            <a:r>
              <a:rPr lang="en-US" sz="3600" spc="-143">
                <a:solidFill>
                  <a:srgbClr val="FFFFFF"/>
                </a:solidFill>
                <a:latin typeface="Open Sans Bold"/>
              </a:rPr>
              <a:t>DE LOS PROCESOS Y DE LA CALIDAD</a:t>
            </a:r>
          </a:p>
        </p:txBody>
      </p:sp>
      <p:pic>
        <p:nvPicPr>
          <p:cNvPr id="7" name="Picture 7"/>
          <p:cNvPicPr>
            <a:picLocks noChangeAspect="1"/>
          </p:cNvPicPr>
          <p:nvPr/>
        </p:nvPicPr>
        <p:blipFill>
          <a:blip r:embed="rId4"/>
          <a:srcRect r="125" b="125"/>
          <a:stretch>
            <a:fillRect/>
          </a:stretch>
        </p:blipFill>
        <p:spPr>
          <a:xfrm>
            <a:off x="3883501" y="2021299"/>
            <a:ext cx="10635298" cy="767975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736981"/>
            <a:ext cx="12920289" cy="3657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Una vez identificado el problema a analizar, este se coloca a la derecha del diagrama. Después se traza una línea vertical en forma de flecha que apunta directamente al problema y se dibujan las líneas que representarán las causas principales del mismo. Estas causas principales representan las categorías en las que se agruparán el resto de causas y a su vez estarán formadas por otras sub-causas o causas secundarias que se representan también por flechas como se muestra en la figura siguiente.</a:t>
            </a:r>
          </a:p>
        </p:txBody>
      </p:sp>
      <p:grpSp>
        <p:nvGrpSpPr>
          <p:cNvPr id="6" name="Group 6"/>
          <p:cNvGrpSpPr>
            <a:grpSpLocks noChangeAspect="1"/>
          </p:cNvGrpSpPr>
          <p:nvPr/>
        </p:nvGrpSpPr>
        <p:grpSpPr>
          <a:xfrm>
            <a:off x="-302232"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351" b="351"/>
          <a:stretch>
            <a:fillRect/>
          </a:stretch>
        </p:blipFill>
        <p:spPr>
          <a:xfrm>
            <a:off x="2446687" y="2447925"/>
            <a:ext cx="13404742" cy="6259971"/>
          </a:xfrm>
          <a:prstGeom prst="rect">
            <a:avLst/>
          </a:prstGeom>
        </p:spPr>
      </p:pic>
      <p:grpSp>
        <p:nvGrpSpPr>
          <p:cNvPr id="6" name="Group 6"/>
          <p:cNvGrpSpPr>
            <a:grpSpLocks noChangeAspect="1"/>
          </p:cNvGrpSpPr>
          <p:nvPr/>
        </p:nvGrpSpPr>
        <p:grpSpPr>
          <a:xfrm>
            <a:off x="-2286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6110932" cy="513606"/>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750563"/>
            <a:ext cx="12920289" cy="5486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Las categorías que se utilizan habitualmente son las siguientes:</a:t>
            </a:r>
          </a:p>
          <a:p>
            <a:pPr algn="just">
              <a:lnSpc>
                <a:spcPts val="3600"/>
              </a:lnSpc>
            </a:pPr>
            <a:r>
              <a:rPr lang="en-US" sz="3000" spc="-119">
                <a:solidFill>
                  <a:srgbClr val="000000"/>
                </a:solidFill>
                <a:latin typeface="Montserrat"/>
              </a:rPr>
              <a:t> • </a:t>
            </a:r>
            <a:r>
              <a:rPr lang="en-US" sz="3000" spc="-119">
                <a:solidFill>
                  <a:srgbClr val="002060"/>
                </a:solidFill>
                <a:latin typeface="Montserrat Bold"/>
              </a:rPr>
              <a:t>Personas: </a:t>
            </a:r>
            <a:r>
              <a:rPr lang="en-US" sz="3000" spc="-119">
                <a:solidFill>
                  <a:srgbClr val="000000"/>
                </a:solidFill>
                <a:latin typeface="Montserrat"/>
              </a:rPr>
              <a:t>causas relacionadas con las personas que están involucradas en el incidente. Desde la falta de formación y el exceso de carga de trabajo hasta la negligencia o el sabotaje tienen cabida en esta categoría.</a:t>
            </a:r>
          </a:p>
          <a:p>
            <a:pPr algn="just">
              <a:lnSpc>
                <a:spcPts val="3600"/>
              </a:lnSpc>
            </a:pPr>
            <a:r>
              <a:rPr lang="en-US" sz="3000" spc="-119">
                <a:solidFill>
                  <a:srgbClr val="000000"/>
                </a:solidFill>
                <a:latin typeface="Montserrat"/>
              </a:rPr>
              <a:t> • </a:t>
            </a:r>
            <a:r>
              <a:rPr lang="en-US" sz="3000" spc="-119">
                <a:solidFill>
                  <a:srgbClr val="002060"/>
                </a:solidFill>
                <a:latin typeface="Montserrat Bold"/>
              </a:rPr>
              <a:t>Máquinas: </a:t>
            </a:r>
            <a:r>
              <a:rPr lang="en-US" sz="3000" spc="-119">
                <a:solidFill>
                  <a:srgbClr val="000000"/>
                </a:solidFill>
                <a:latin typeface="Montserrat"/>
              </a:rPr>
              <a:t>causas y sub-causas relacionadas con la maquinaria y equipos involucrados en el problema: máquinas inadecuadas para el proceso, mantenimiento insuficiente, tecnología obsoleta…</a:t>
            </a:r>
          </a:p>
          <a:p>
            <a:pPr algn="just">
              <a:lnSpc>
                <a:spcPts val="3600"/>
              </a:lnSpc>
            </a:pPr>
            <a:r>
              <a:rPr lang="en-US" sz="3000" spc="-119">
                <a:solidFill>
                  <a:srgbClr val="000000"/>
                </a:solidFill>
                <a:latin typeface="Montserrat"/>
              </a:rPr>
              <a:t> • </a:t>
            </a:r>
            <a:r>
              <a:rPr lang="en-US" sz="3000" spc="-119">
                <a:solidFill>
                  <a:srgbClr val="002060"/>
                </a:solidFill>
                <a:latin typeface="Montserrat Bold"/>
              </a:rPr>
              <a:t>Materiales: </a:t>
            </a:r>
            <a:r>
              <a:rPr lang="en-US" sz="3000" spc="-119">
                <a:solidFill>
                  <a:srgbClr val="000000"/>
                </a:solidFill>
                <a:latin typeface="Montserrat"/>
              </a:rPr>
              <a:t>son causas relacionadas con las materias primas, consumibles, componentes, etc. Desde la mala calidad o inadecuación de las materias primas hasta una insuficiente inspección a la recepción, mal acondicionamiento y almacenamiento hasta el momento del uso, error en la manipulación…</a:t>
            </a:r>
          </a:p>
        </p:txBody>
      </p:sp>
      <p:grpSp>
        <p:nvGrpSpPr>
          <p:cNvPr id="6" name="Group 6"/>
          <p:cNvGrpSpPr>
            <a:grpSpLocks noChangeAspect="1"/>
          </p:cNvGrpSpPr>
          <p:nvPr/>
        </p:nvGrpSpPr>
        <p:grpSpPr>
          <a:xfrm>
            <a:off x="-5715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187803"/>
            <a:ext cx="12920289" cy="4114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 </a:t>
            </a:r>
            <a:r>
              <a:rPr lang="en-US" sz="3000" spc="-119">
                <a:solidFill>
                  <a:srgbClr val="002060"/>
                </a:solidFill>
                <a:latin typeface="Montserrat Bold"/>
              </a:rPr>
              <a:t>Métodos: </a:t>
            </a:r>
            <a:r>
              <a:rPr lang="en-US" sz="3000" spc="-119">
                <a:solidFill>
                  <a:srgbClr val="000000"/>
                </a:solidFill>
                <a:latin typeface="Montserrat"/>
              </a:rPr>
              <a:t>en este apartado se incluyen aquellas causas o sub-causas que derivan de procedimientos de trabajo —o de su ausencia—.</a:t>
            </a:r>
          </a:p>
          <a:p>
            <a:pPr algn="just">
              <a:lnSpc>
                <a:spcPts val="3600"/>
              </a:lnSpc>
            </a:pPr>
            <a:r>
              <a:rPr lang="en-US" sz="3000" spc="-119">
                <a:solidFill>
                  <a:srgbClr val="000000"/>
                </a:solidFill>
                <a:latin typeface="Montserrat"/>
              </a:rPr>
              <a:t> • </a:t>
            </a:r>
            <a:r>
              <a:rPr lang="en-US" sz="3000" spc="-119">
                <a:solidFill>
                  <a:srgbClr val="002060"/>
                </a:solidFill>
                <a:latin typeface="Montserrat Bold"/>
              </a:rPr>
              <a:t>Entorno: </a:t>
            </a:r>
            <a:r>
              <a:rPr lang="en-US" sz="3000" spc="-119">
                <a:solidFill>
                  <a:srgbClr val="000000"/>
                </a:solidFill>
                <a:latin typeface="Montserrat"/>
              </a:rPr>
              <a:t>el entorno puede afectar también negativamente a un proceso. Por ejemplo, un entorno poco ergonómico puede derivar en una mala postura del trabajador o unas condiciones inadecuadas (temperatura, humedad…) pueden afectar al producto final.</a:t>
            </a:r>
          </a:p>
          <a:p>
            <a:pPr algn="just">
              <a:lnSpc>
                <a:spcPts val="3600"/>
              </a:lnSpc>
            </a:pPr>
            <a:r>
              <a:rPr lang="en-US" sz="3000" spc="-119">
                <a:solidFill>
                  <a:srgbClr val="000000"/>
                </a:solidFill>
                <a:latin typeface="Montserrat"/>
              </a:rPr>
              <a:t> • </a:t>
            </a:r>
            <a:r>
              <a:rPr lang="en-US" sz="3000" spc="-119">
                <a:solidFill>
                  <a:srgbClr val="002060"/>
                </a:solidFill>
                <a:latin typeface="Montserrat Bold"/>
              </a:rPr>
              <a:t>Medidas: </a:t>
            </a:r>
            <a:r>
              <a:rPr lang="en-US" sz="3000" spc="-119">
                <a:solidFill>
                  <a:srgbClr val="000000"/>
                </a:solidFill>
                <a:latin typeface="Montserrat"/>
              </a:rPr>
              <a:t>son causas relacionadas con una insuficiente inspección del producto o del proceso: equipos de medición inadecuados o que no están debidamente calibrados, error en la medición…</a:t>
            </a:r>
          </a:p>
        </p:txBody>
      </p:sp>
      <p:grpSp>
        <p:nvGrpSpPr>
          <p:cNvPr id="6" name="Group 6"/>
          <p:cNvGrpSpPr>
            <a:grpSpLocks noChangeAspect="1"/>
          </p:cNvGrpSpPr>
          <p:nvPr/>
        </p:nvGrpSpPr>
        <p:grpSpPr>
          <a:xfrm>
            <a:off x="-5715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50" b="250"/>
          <a:stretch>
            <a:fillRect/>
          </a:stretch>
        </p:blipFill>
        <p:spPr>
          <a:xfrm>
            <a:off x="2659363" y="1471092"/>
            <a:ext cx="13210240" cy="7041207"/>
          </a:xfrm>
          <a:prstGeom prst="rect">
            <a:avLst/>
          </a:prstGeom>
        </p:spPr>
      </p:pic>
      <p:grpSp>
        <p:nvGrpSpPr>
          <p:cNvPr id="6" name="Group 6"/>
          <p:cNvGrpSpPr/>
          <p:nvPr/>
        </p:nvGrpSpPr>
        <p:grpSpPr>
          <a:xfrm>
            <a:off x="1844184" y="8427303"/>
            <a:ext cx="15415116" cy="1661994"/>
            <a:chOff x="0" y="0"/>
            <a:chExt cx="14615814" cy="1575817"/>
          </a:xfrm>
        </p:grpSpPr>
        <p:sp>
          <p:nvSpPr>
            <p:cNvPr id="7" name="Freeform 7"/>
            <p:cNvSpPr/>
            <p:nvPr/>
          </p:nvSpPr>
          <p:spPr>
            <a:xfrm>
              <a:off x="0" y="0"/>
              <a:ext cx="14615830" cy="1575816"/>
            </a:xfrm>
            <a:custGeom>
              <a:avLst/>
              <a:gdLst/>
              <a:ahLst/>
              <a:cxnLst/>
              <a:rect l="l" t="t" r="r" b="b"/>
              <a:pathLst>
                <a:path w="14615830" h="1575816">
                  <a:moveTo>
                    <a:pt x="0" y="0"/>
                  </a:moveTo>
                  <a:lnTo>
                    <a:pt x="14615830" y="0"/>
                  </a:lnTo>
                  <a:lnTo>
                    <a:pt x="14615830" y="1575816"/>
                  </a:lnTo>
                  <a:lnTo>
                    <a:pt x="0" y="1575816"/>
                  </a:lnTo>
                  <a:close/>
                </a:path>
              </a:pathLst>
            </a:custGeom>
            <a:solidFill>
              <a:srgbClr val="FFFFFF"/>
            </a:solidFill>
          </p:spPr>
        </p:sp>
        <p:sp>
          <p:nvSpPr>
            <p:cNvPr id="8" name="TextBox 8"/>
            <p:cNvSpPr txBox="1"/>
            <p:nvPr/>
          </p:nvSpPr>
          <p:spPr>
            <a:xfrm>
              <a:off x="0" y="0"/>
              <a:ext cx="12524976" cy="1575817"/>
            </a:xfrm>
            <a:prstGeom prst="rect">
              <a:avLst/>
            </a:prstGeom>
          </p:spPr>
          <p:txBody>
            <a:bodyPr lIns="71438" tIns="71438" rIns="71438" bIns="71438" rtlCol="0" anchor="t"/>
            <a:lstStyle/>
            <a:p>
              <a:pPr algn="l">
                <a:lnSpc>
                  <a:spcPts val="3600"/>
                </a:lnSpc>
              </a:pPr>
              <a:r>
                <a:rPr lang="en-US" sz="3000" spc="-119">
                  <a:solidFill>
                    <a:srgbClr val="000000"/>
                  </a:solidFill>
                  <a:latin typeface="Montserrat"/>
                </a:rPr>
                <a:t>No obstante, el equipo de trabajo puede seleccionar las categorías que les parezcan más adecuadas, en función de la información de partida de que se disponga.</a:t>
              </a:r>
            </a:p>
          </p:txBody>
        </p:sp>
      </p:grpSp>
      <p:grpSp>
        <p:nvGrpSpPr>
          <p:cNvPr id="9" name="Group 9"/>
          <p:cNvGrpSpPr>
            <a:grpSpLocks noChangeAspect="1"/>
          </p:cNvGrpSpPr>
          <p:nvPr/>
        </p:nvGrpSpPr>
        <p:grpSpPr>
          <a:xfrm>
            <a:off x="-57150" y="-387009"/>
            <a:ext cx="18516600" cy="1858101"/>
            <a:chOff x="0" y="0"/>
            <a:chExt cx="24688800" cy="2477468"/>
          </a:xfrm>
        </p:grpSpPr>
        <p:sp>
          <p:nvSpPr>
            <p:cNvPr id="10" name="Freeform 10"/>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82" b="182"/>
          <a:stretch>
            <a:fillRect/>
          </a:stretch>
        </p:blipFill>
        <p:spPr>
          <a:xfrm>
            <a:off x="2294847" y="2038350"/>
            <a:ext cx="13644411" cy="6885570"/>
          </a:xfrm>
          <a:prstGeom prst="rect">
            <a:avLst/>
          </a:prstGeom>
        </p:spPr>
      </p:pic>
      <p:grpSp>
        <p:nvGrpSpPr>
          <p:cNvPr id="6" name="Group 6"/>
          <p:cNvGrpSpPr>
            <a:grpSpLocks noChangeAspect="1"/>
          </p:cNvGrpSpPr>
          <p:nvPr/>
        </p:nvGrpSpPr>
        <p:grpSpPr>
          <a:xfrm>
            <a:off x="-5715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389616"/>
            <a:ext cx="12920289" cy="59436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el diagrama anterior, se analizan las posibles causas que pueden llevar a la pérdida del control del coche durante la conducción. Una de las categorías establecidas es la relacionada con el CONDUCTOR que incluye tres posibles causas principales: falta de reflejos, falta de formación o falta de prudencia (temeridad). A su vez, la falta de reflejos puede derivar de una situación de intoxicación (alcohol, drogas…) o de sueño.</a:t>
            </a:r>
          </a:p>
          <a:p>
            <a:pPr algn="just">
              <a:lnSpc>
                <a:spcPts val="3600"/>
              </a:lnSpc>
            </a:pPr>
            <a:r>
              <a:rPr lang="en-US" sz="3000" spc="-119">
                <a:solidFill>
                  <a:srgbClr val="000000"/>
                </a:solidFill>
                <a:latin typeface="Montserrat"/>
              </a:rPr>
              <a:t>El diagrama puede extenderse tanto como se quiera, de manera que las ramas de segundo nivel pueden expandirse en ramas de tercer nivel y así sucesivamente.</a:t>
            </a:r>
          </a:p>
          <a:p>
            <a:pPr algn="just">
              <a:lnSpc>
                <a:spcPts val="3600"/>
              </a:lnSpc>
            </a:pPr>
            <a:r>
              <a:rPr lang="en-US" sz="3000" spc="-119">
                <a:solidFill>
                  <a:srgbClr val="000000"/>
                </a:solidFill>
                <a:latin typeface="Montserrat"/>
              </a:rPr>
              <a:t>No obstante, una excesiva ramificación puede complicar el posterior análisis del diagrama, por lo que generalmente, se suele limitar el “ramificado” hasta causas de segundo nivel.</a:t>
            </a:r>
          </a:p>
        </p:txBody>
      </p:sp>
      <p:grpSp>
        <p:nvGrpSpPr>
          <p:cNvPr id="6" name="Group 6"/>
          <p:cNvGrpSpPr>
            <a:grpSpLocks noChangeAspect="1"/>
          </p:cNvGrpSpPr>
          <p:nvPr/>
        </p:nvGrpSpPr>
        <p:grpSpPr>
          <a:xfrm>
            <a:off x="-415089" y="-327472"/>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246131"/>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66721" y="678166"/>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27" b="227"/>
          <a:stretch>
            <a:fillRect/>
          </a:stretch>
        </p:blipFill>
        <p:spPr>
          <a:xfrm>
            <a:off x="2824870" y="1255068"/>
            <a:ext cx="12700563" cy="7523931"/>
          </a:xfrm>
          <a:prstGeom prst="rect">
            <a:avLst/>
          </a:prstGeom>
        </p:spPr>
      </p:pic>
      <p:grpSp>
        <p:nvGrpSpPr>
          <p:cNvPr id="6" name="Group 6"/>
          <p:cNvGrpSpPr/>
          <p:nvPr/>
        </p:nvGrpSpPr>
        <p:grpSpPr>
          <a:xfrm>
            <a:off x="1290843" y="8666082"/>
            <a:ext cx="15738538" cy="1661994"/>
            <a:chOff x="0" y="0"/>
            <a:chExt cx="14922466" cy="1575817"/>
          </a:xfrm>
        </p:grpSpPr>
        <p:sp>
          <p:nvSpPr>
            <p:cNvPr id="7" name="Freeform 7"/>
            <p:cNvSpPr/>
            <p:nvPr/>
          </p:nvSpPr>
          <p:spPr>
            <a:xfrm>
              <a:off x="0" y="0"/>
              <a:ext cx="14922461" cy="1575816"/>
            </a:xfrm>
            <a:custGeom>
              <a:avLst/>
              <a:gdLst/>
              <a:ahLst/>
              <a:cxnLst/>
              <a:rect l="l" t="t" r="r" b="b"/>
              <a:pathLst>
                <a:path w="14922461" h="1575816">
                  <a:moveTo>
                    <a:pt x="0" y="0"/>
                  </a:moveTo>
                  <a:lnTo>
                    <a:pt x="14922461" y="0"/>
                  </a:lnTo>
                  <a:lnTo>
                    <a:pt x="14922461" y="1575816"/>
                  </a:lnTo>
                  <a:lnTo>
                    <a:pt x="0" y="1575816"/>
                  </a:lnTo>
                  <a:close/>
                </a:path>
              </a:pathLst>
            </a:custGeom>
            <a:solidFill>
              <a:srgbClr val="FFFFFF"/>
            </a:solidFill>
          </p:spPr>
        </p:sp>
        <p:sp>
          <p:nvSpPr>
            <p:cNvPr id="8" name="TextBox 8"/>
            <p:cNvSpPr txBox="1"/>
            <p:nvPr/>
          </p:nvSpPr>
          <p:spPr>
            <a:xfrm>
              <a:off x="0" y="0"/>
              <a:ext cx="12042017" cy="1575817"/>
            </a:xfrm>
            <a:prstGeom prst="rect">
              <a:avLst/>
            </a:prstGeom>
          </p:spPr>
          <p:txBody>
            <a:bodyPr lIns="71438" tIns="71438" rIns="71438" bIns="71438" rtlCol="0" anchor="t"/>
            <a:lstStyle/>
            <a:p>
              <a:pPr algn="l">
                <a:lnSpc>
                  <a:spcPts val="3600"/>
                </a:lnSpc>
              </a:pPr>
              <a:r>
                <a:rPr lang="en-US" sz="3000" spc="-119">
                  <a:solidFill>
                    <a:srgbClr val="000000"/>
                  </a:solidFill>
                  <a:latin typeface="Montserrat"/>
                </a:rPr>
                <a:t>Todas ellas responden a la pregunta ¿Por qué motivo ocurre…? A la que el equipo de trabajo suele responder en un proceso similar al brainstorming o tormenta de ideas.</a:t>
              </a:r>
            </a:p>
          </p:txBody>
        </p:sp>
      </p:grpSp>
      <p:grpSp>
        <p:nvGrpSpPr>
          <p:cNvPr id="9" name="Group 9"/>
          <p:cNvGrpSpPr>
            <a:grpSpLocks noChangeAspect="1"/>
          </p:cNvGrpSpPr>
          <p:nvPr/>
        </p:nvGrpSpPr>
        <p:grpSpPr>
          <a:xfrm>
            <a:off x="-76516" y="-445552"/>
            <a:ext cx="18516600" cy="1858101"/>
            <a:chOff x="0" y="0"/>
            <a:chExt cx="24688800" cy="2477468"/>
          </a:xfrm>
        </p:grpSpPr>
        <p:sp>
          <p:nvSpPr>
            <p:cNvPr id="10" name="Freeform 10"/>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660327"/>
            <a:ext cx="12920289" cy="45720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Interpretación de un diagrama causa-efecto.</a:t>
            </a:r>
          </a:p>
          <a:p>
            <a:pPr algn="just">
              <a:lnSpc>
                <a:spcPts val="3600"/>
              </a:lnSpc>
            </a:pPr>
            <a:r>
              <a:rPr lang="en-US" sz="3000" spc="-119">
                <a:solidFill>
                  <a:srgbClr val="000000"/>
                </a:solidFill>
                <a:latin typeface="Montserrat"/>
              </a:rPr>
              <a:t>El diagrama causa-efecto ayuda a identificar las causas potenciales de un efecto y a ordenarlas gráficamente pero no identifica las causas reales o las más probables; eso es tarea del equipo de trabajo en un análisis posterior.</a:t>
            </a:r>
          </a:p>
          <a:p>
            <a:pPr algn="just">
              <a:lnSpc>
                <a:spcPts val="3600"/>
              </a:lnSpc>
            </a:pPr>
            <a:r>
              <a:rPr lang="en-US" sz="3000" spc="-119">
                <a:solidFill>
                  <a:srgbClr val="000000"/>
                </a:solidFill>
                <a:latin typeface="Montserrat"/>
              </a:rPr>
              <a:t>El diagrama facilita un conocimiento común a todo el equipo pero no sustituye en modo alguno a los datos reales procedentes de observaciones y mediciones. Puede orientar al equipo de trabajo sobre dónde pueden estar las causas del problema y proporcionar ideas de qué datos puede ser necesario medir para averiguarlo.</a:t>
            </a:r>
          </a:p>
        </p:txBody>
      </p:sp>
      <p:grpSp>
        <p:nvGrpSpPr>
          <p:cNvPr id="6" name="Group 6"/>
          <p:cNvGrpSpPr>
            <a:grpSpLocks noChangeAspect="1"/>
          </p:cNvGrpSpPr>
          <p:nvPr/>
        </p:nvGrpSpPr>
        <p:grpSpPr>
          <a:xfrm>
            <a:off x="-1143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0493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286178"/>
            <a:ext cx="12920289" cy="1781175"/>
          </a:xfrm>
          <a:prstGeom prst="rect">
            <a:avLst/>
          </a:prstGeom>
        </p:spPr>
        <p:txBody>
          <a:bodyPr lIns="0" tIns="0" rIns="0" bIns="0" rtlCol="0" anchor="t">
            <a:spAutoFit/>
          </a:bodyPr>
          <a:lstStyle/>
          <a:p>
            <a:pPr algn="just">
              <a:lnSpc>
                <a:spcPts val="3599"/>
              </a:lnSpc>
            </a:pPr>
            <a:r>
              <a:rPr lang="en-US" sz="2999" spc="-119">
                <a:solidFill>
                  <a:srgbClr val="000000"/>
                </a:solidFill>
                <a:latin typeface="Montserrat"/>
              </a:rPr>
              <a:t>Los datos reales ayudan a consolidar o desestimar teorías o formulaciones a favor o en contra de las causas potenciales. Esos datos pueden venir proporcionados por mediciones anteriores o posteriores, que pueden tener forma de diagrama de barras o de gráfico de control.</a:t>
            </a:r>
          </a:p>
        </p:txBody>
      </p:sp>
      <p:grpSp>
        <p:nvGrpSpPr>
          <p:cNvPr id="6" name="Group 6"/>
          <p:cNvGrpSpPr>
            <a:grpSpLocks noChangeAspect="1"/>
          </p:cNvGrpSpPr>
          <p:nvPr/>
        </p:nvGrpSpPr>
        <p:grpSpPr>
          <a:xfrm>
            <a:off x="-302232" y="-8684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grpSp>
        <p:nvGrpSpPr>
          <p:cNvPr id="3" name="Group 3"/>
          <p:cNvGrpSpPr>
            <a:grpSpLocks noChangeAspect="1"/>
          </p:cNvGrpSpPr>
          <p:nvPr/>
        </p:nvGrpSpPr>
        <p:grpSpPr>
          <a:xfrm>
            <a:off x="-114300" y="-138565"/>
            <a:ext cx="18516600" cy="1858101"/>
            <a:chOff x="0" y="0"/>
            <a:chExt cx="24688800" cy="2477468"/>
          </a:xfrm>
        </p:grpSpPr>
        <p:sp>
          <p:nvSpPr>
            <p:cNvPr id="4" name="Freeform 4"/>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
        <p:nvSpPr>
          <p:cNvPr id="5" name="TextBox 5"/>
          <p:cNvSpPr txBox="1"/>
          <p:nvPr/>
        </p:nvSpPr>
        <p:spPr>
          <a:xfrm>
            <a:off x="5531060" y="313929"/>
            <a:ext cx="7843725" cy="491490"/>
          </a:xfrm>
          <a:prstGeom prst="rect">
            <a:avLst/>
          </a:prstGeom>
        </p:spPr>
        <p:txBody>
          <a:bodyPr lIns="0" tIns="0" rIns="0" bIns="0" rtlCol="0" anchor="t">
            <a:spAutoFit/>
          </a:bodyPr>
          <a:lstStyle/>
          <a:p>
            <a:pPr algn="ctr">
              <a:lnSpc>
                <a:spcPts val="3779"/>
              </a:lnSpc>
            </a:pPr>
            <a:r>
              <a:rPr lang="en-US" sz="3499">
                <a:solidFill>
                  <a:srgbClr val="FFFFFF"/>
                </a:solidFill>
                <a:latin typeface="Montserrat Extra-Bold Bold"/>
              </a:rPr>
              <a:t>CONTROL</a:t>
            </a:r>
          </a:p>
        </p:txBody>
      </p:sp>
      <p:sp>
        <p:nvSpPr>
          <p:cNvPr id="6" name="TextBox 6"/>
          <p:cNvSpPr txBox="1"/>
          <p:nvPr/>
        </p:nvSpPr>
        <p:spPr>
          <a:xfrm>
            <a:off x="3237860" y="1076325"/>
            <a:ext cx="12430125" cy="493014"/>
          </a:xfrm>
          <a:prstGeom prst="rect">
            <a:avLst/>
          </a:prstGeom>
        </p:spPr>
        <p:txBody>
          <a:bodyPr lIns="0" tIns="0" rIns="0" bIns="0" rtlCol="0" anchor="t">
            <a:spAutoFit/>
          </a:bodyPr>
          <a:lstStyle/>
          <a:p>
            <a:pPr algn="ctr">
              <a:lnSpc>
                <a:spcPts val="3888"/>
              </a:lnSpc>
            </a:pPr>
            <a:r>
              <a:rPr lang="en-US" sz="3600" spc="-143">
                <a:solidFill>
                  <a:srgbClr val="FFFFFF"/>
                </a:solidFill>
                <a:latin typeface="Montserrat Extra-Bold Bold"/>
              </a:rPr>
              <a:t>DE LOS PROCESOS Y DE LA CALIDAD</a:t>
            </a:r>
          </a:p>
        </p:txBody>
      </p:sp>
      <p:sp>
        <p:nvSpPr>
          <p:cNvPr id="7" name="TextBox 7"/>
          <p:cNvSpPr txBox="1"/>
          <p:nvPr/>
        </p:nvSpPr>
        <p:spPr>
          <a:xfrm>
            <a:off x="2169506" y="2802378"/>
            <a:ext cx="14183605" cy="4914900"/>
          </a:xfrm>
          <a:prstGeom prst="rect">
            <a:avLst/>
          </a:prstGeom>
        </p:spPr>
        <p:txBody>
          <a:bodyPr lIns="0" tIns="0" rIns="0" bIns="0" rtlCol="0" anchor="t">
            <a:spAutoFit/>
          </a:bodyPr>
          <a:lstStyle/>
          <a:p>
            <a:pPr algn="just">
              <a:lnSpc>
                <a:spcPts val="3240"/>
              </a:lnSpc>
            </a:pPr>
            <a:r>
              <a:rPr lang="en-US" sz="2700" spc="-107">
                <a:solidFill>
                  <a:srgbClr val="000000"/>
                </a:solidFill>
                <a:latin typeface="Montserrat"/>
              </a:rPr>
              <a:t>Cuenta la leyenda que Benkei poseía siete tipos diferentes de armas —la espada Tachi, la lanza de hoja curva Naginata o la mítica katana Musamune entre ellas— con las que ganaba todas sus batallas.</a:t>
            </a:r>
          </a:p>
          <a:p>
            <a:pPr algn="just">
              <a:lnSpc>
                <a:spcPts val="3240"/>
              </a:lnSpc>
            </a:pPr>
            <a:r>
              <a:rPr lang="en-US" sz="2700" spc="-107">
                <a:solidFill>
                  <a:srgbClr val="000000"/>
                </a:solidFill>
                <a:latin typeface="Montserrat"/>
              </a:rPr>
              <a:t> Esta leyenda inspiró la denominación “siete herramientas de la calidad” a Kaoru Ishikawa cuando buscaba una forma sencilla de denominar a las herramientas de control de calidad que había agrupado en su libro.</a:t>
            </a:r>
          </a:p>
          <a:p>
            <a:pPr algn="just">
              <a:lnSpc>
                <a:spcPts val="3240"/>
              </a:lnSpc>
            </a:pPr>
            <a:r>
              <a:rPr lang="en-US" sz="2700" spc="-107">
                <a:solidFill>
                  <a:srgbClr val="000000"/>
                </a:solidFill>
                <a:latin typeface="Montserrat"/>
              </a:rPr>
              <a:t> Por otro lado, y según Howard S. Gitlow, el origen de la denominación de las “siete herramientas de la calidad” estriba en que también son siete las piezas básicas utilizadas por un guerrero Samurái al entrar en combate*. Esto, unido al hecho de que el número 7 tiene un gran significado místico para los japoneses, es lo que ha conseguido mantener invariable el número con el que se habla de las herramientas de la calidad a pesar de que existen otras muchas para el análisis de problemas.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511" b="511"/>
          <a:stretch>
            <a:fillRect/>
          </a:stretch>
        </p:blipFill>
        <p:spPr>
          <a:xfrm>
            <a:off x="2286000" y="2584906"/>
            <a:ext cx="13716000" cy="5117185"/>
          </a:xfrm>
          <a:prstGeom prst="rect">
            <a:avLst/>
          </a:prstGeom>
        </p:spPr>
      </p:pic>
      <p:grpSp>
        <p:nvGrpSpPr>
          <p:cNvPr id="6" name="Group 6"/>
          <p:cNvGrpSpPr/>
          <p:nvPr/>
        </p:nvGrpSpPr>
        <p:grpSpPr>
          <a:xfrm>
            <a:off x="4366016" y="2737269"/>
            <a:ext cx="1105576" cy="462015"/>
            <a:chOff x="0" y="0"/>
            <a:chExt cx="1048250" cy="438059"/>
          </a:xfrm>
        </p:grpSpPr>
        <p:sp>
          <p:nvSpPr>
            <p:cNvPr id="7" name="Freeform 7"/>
            <p:cNvSpPr/>
            <p:nvPr/>
          </p:nvSpPr>
          <p:spPr>
            <a:xfrm>
              <a:off x="0" y="0"/>
              <a:ext cx="1048258" cy="438023"/>
            </a:xfrm>
            <a:custGeom>
              <a:avLst/>
              <a:gdLst/>
              <a:ahLst/>
              <a:cxnLst/>
              <a:rect l="l" t="t" r="r" b="b"/>
              <a:pathLst>
                <a:path w="1048258" h="438023">
                  <a:moveTo>
                    <a:pt x="0" y="0"/>
                  </a:moveTo>
                  <a:lnTo>
                    <a:pt x="1048258" y="0"/>
                  </a:lnTo>
                  <a:lnTo>
                    <a:pt x="1048258" y="438023"/>
                  </a:lnTo>
                  <a:lnTo>
                    <a:pt x="0" y="438023"/>
                  </a:lnTo>
                  <a:close/>
                </a:path>
              </a:pathLst>
            </a:custGeom>
            <a:solidFill>
              <a:srgbClr val="FFFFFF"/>
            </a:solidFill>
          </p:spPr>
        </p:sp>
      </p:grpSp>
      <p:pic>
        <p:nvPicPr>
          <p:cNvPr id="8" name="Picture 8"/>
          <p:cNvPicPr>
            <a:picLocks noChangeAspect="1"/>
          </p:cNvPicPr>
          <p:nvPr/>
        </p:nvPicPr>
        <p:blipFill>
          <a:blip r:embed="rId5"/>
          <a:srcRect r="4001" b="30141"/>
          <a:stretch>
            <a:fillRect/>
          </a:stretch>
        </p:blipFill>
        <p:spPr>
          <a:xfrm>
            <a:off x="12384360" y="3873252"/>
            <a:ext cx="540060" cy="298140"/>
          </a:xfrm>
          <a:prstGeom prst="rect">
            <a:avLst/>
          </a:prstGeom>
        </p:spPr>
      </p:pic>
      <p:grpSp>
        <p:nvGrpSpPr>
          <p:cNvPr id="9" name="Group 9"/>
          <p:cNvGrpSpPr>
            <a:grpSpLocks noChangeAspect="1"/>
          </p:cNvGrpSpPr>
          <p:nvPr/>
        </p:nvGrpSpPr>
        <p:grpSpPr>
          <a:xfrm>
            <a:off x="-228600" y="-149749"/>
            <a:ext cx="18516600" cy="1858101"/>
            <a:chOff x="0" y="0"/>
            <a:chExt cx="24688800" cy="2477468"/>
          </a:xfrm>
        </p:grpSpPr>
        <p:sp>
          <p:nvSpPr>
            <p:cNvPr id="10" name="Freeform 10"/>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92" b="292"/>
          <a:stretch>
            <a:fillRect/>
          </a:stretch>
        </p:blipFill>
        <p:spPr>
          <a:xfrm>
            <a:off x="2286000" y="1978269"/>
            <a:ext cx="13716000" cy="6330462"/>
          </a:xfrm>
          <a:prstGeom prst="rect">
            <a:avLst/>
          </a:prstGeom>
        </p:spPr>
      </p:pic>
      <p:grpSp>
        <p:nvGrpSpPr>
          <p:cNvPr id="6" name="Group 6"/>
          <p:cNvGrpSpPr>
            <a:grpSpLocks noChangeAspect="1"/>
          </p:cNvGrpSpPr>
          <p:nvPr/>
        </p:nvGrpSpPr>
        <p:grpSpPr>
          <a:xfrm>
            <a:off x="-2286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728" b="728"/>
          <a:stretch>
            <a:fillRect/>
          </a:stretch>
        </p:blipFill>
        <p:spPr>
          <a:xfrm>
            <a:off x="2286000" y="1471092"/>
            <a:ext cx="13716000" cy="3111499"/>
          </a:xfrm>
          <a:prstGeom prst="rect">
            <a:avLst/>
          </a:prstGeom>
        </p:spPr>
      </p:pic>
      <p:pic>
        <p:nvPicPr>
          <p:cNvPr id="6" name="Picture 6"/>
          <p:cNvPicPr>
            <a:picLocks noChangeAspect="1"/>
          </p:cNvPicPr>
          <p:nvPr/>
        </p:nvPicPr>
        <p:blipFill>
          <a:blip r:embed="rId5"/>
          <a:srcRect r="167" b="167"/>
          <a:stretch>
            <a:fillRect/>
          </a:stretch>
        </p:blipFill>
        <p:spPr>
          <a:xfrm>
            <a:off x="4600664" y="4387416"/>
            <a:ext cx="8028954" cy="4350233"/>
          </a:xfrm>
          <a:prstGeom prst="rect">
            <a:avLst/>
          </a:prstGeom>
        </p:spPr>
      </p:pic>
      <p:pic>
        <p:nvPicPr>
          <p:cNvPr id="7" name="Picture 7"/>
          <p:cNvPicPr>
            <a:picLocks noChangeAspect="1"/>
          </p:cNvPicPr>
          <p:nvPr/>
        </p:nvPicPr>
        <p:blipFill>
          <a:blip r:embed="rId6"/>
          <a:srcRect r="2040" b="2040"/>
          <a:stretch>
            <a:fillRect/>
          </a:stretch>
        </p:blipFill>
        <p:spPr>
          <a:xfrm>
            <a:off x="2343150" y="9030078"/>
            <a:ext cx="13716000" cy="997209"/>
          </a:xfrm>
          <a:prstGeom prst="rect">
            <a:avLst/>
          </a:prstGeom>
        </p:spPr>
      </p:pic>
      <p:grpSp>
        <p:nvGrpSpPr>
          <p:cNvPr id="8" name="Group 8"/>
          <p:cNvGrpSpPr>
            <a:grpSpLocks noChangeAspect="1"/>
          </p:cNvGrpSpPr>
          <p:nvPr/>
        </p:nvGrpSpPr>
        <p:grpSpPr>
          <a:xfrm>
            <a:off x="-228600" y="-451303"/>
            <a:ext cx="18516600" cy="1858101"/>
            <a:chOff x="0" y="0"/>
            <a:chExt cx="24688800" cy="2477468"/>
          </a:xfrm>
        </p:grpSpPr>
        <p:sp>
          <p:nvSpPr>
            <p:cNvPr id="9" name="Freeform 9"/>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MEJORA CONTINUA</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INTRODUCCIÓN A LA MEJORA CONTINUA</a:t>
            </a:r>
          </a:p>
        </p:txBody>
      </p:sp>
      <p:grpSp>
        <p:nvGrpSpPr>
          <p:cNvPr id="6" name="Group 9">
            <a:extLst>
              <a:ext uri="{FF2B5EF4-FFF2-40B4-BE49-F238E27FC236}">
                <a16:creationId xmlns:a16="http://schemas.microsoft.com/office/drawing/2014/main" id="{7FEE3A90-2D70-E558-E592-1EE85ED8357C}"/>
              </a:ext>
            </a:extLst>
          </p:cNvPr>
          <p:cNvGrpSpPr>
            <a:grpSpLocks noChangeAspect="1"/>
          </p:cNvGrpSpPr>
          <p:nvPr/>
        </p:nvGrpSpPr>
        <p:grpSpPr>
          <a:xfrm>
            <a:off x="0" y="-152419"/>
            <a:ext cx="18516600" cy="1858101"/>
            <a:chOff x="0" y="0"/>
            <a:chExt cx="24688800" cy="2477468"/>
          </a:xfrm>
        </p:grpSpPr>
        <p:sp>
          <p:nvSpPr>
            <p:cNvPr id="7" name="Freeform 10">
              <a:extLst>
                <a:ext uri="{FF2B5EF4-FFF2-40B4-BE49-F238E27FC236}">
                  <a16:creationId xmlns:a16="http://schemas.microsoft.com/office/drawing/2014/main" id="{6F2DA610-3D16-00FD-C2FB-10AB201EECCE}"/>
                </a:ext>
              </a:extLst>
            </p:cNvPr>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pic>
        <p:nvPicPr>
          <p:cNvPr id="5" name="Picture 5"/>
          <p:cNvPicPr>
            <a:picLocks noChangeAspect="1"/>
          </p:cNvPicPr>
          <p:nvPr/>
        </p:nvPicPr>
        <p:blipFill>
          <a:blip r:embed="rId4"/>
          <a:srcRect r="241" b="241"/>
          <a:stretch>
            <a:fillRect/>
          </a:stretch>
        </p:blipFill>
        <p:spPr>
          <a:xfrm>
            <a:off x="3527376" y="52399"/>
            <a:ext cx="11175621" cy="1019530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1720619"/>
            <a:ext cx="12430125" cy="457200"/>
          </a:xfrm>
          <a:prstGeom prst="rect">
            <a:avLst/>
          </a:prstGeom>
        </p:spPr>
        <p:txBody>
          <a:bodyPr lIns="0" tIns="0" rIns="0" bIns="0" rtlCol="0" anchor="t">
            <a:spAutoFit/>
          </a:bodyPr>
          <a:lstStyle/>
          <a:p>
            <a:pPr algn="just">
              <a:lnSpc>
                <a:spcPts val="3600"/>
              </a:lnSpc>
            </a:pPr>
            <a:r>
              <a:rPr lang="en-US" sz="3000" u="sng" spc="44">
                <a:solidFill>
                  <a:srgbClr val="3B495C"/>
                </a:solidFill>
                <a:latin typeface="Montserrat Extra-Bold Bold"/>
              </a:rPr>
              <a:t>4- Histograma</a:t>
            </a:r>
          </a:p>
        </p:txBody>
      </p:sp>
      <p:sp>
        <p:nvSpPr>
          <p:cNvPr id="6" name="TextBox 6"/>
          <p:cNvSpPr txBox="1"/>
          <p:nvPr/>
        </p:nvSpPr>
        <p:spPr>
          <a:xfrm>
            <a:off x="2683855" y="2543197"/>
            <a:ext cx="12920289" cy="27432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Diseño del histograma</a:t>
            </a:r>
          </a:p>
          <a:p>
            <a:pPr algn="just">
              <a:lnSpc>
                <a:spcPts val="3600"/>
              </a:lnSpc>
            </a:pPr>
            <a:r>
              <a:rPr lang="en-US" sz="3000" spc="-119">
                <a:solidFill>
                  <a:srgbClr val="000000"/>
                </a:solidFill>
                <a:latin typeface="Montserrat"/>
              </a:rPr>
              <a:t>El histograma es una de las representaciones gráficas de datos más utilizada y permite presentar en forma de rectángulos verticales u horizontales un grupo de datos agrupados en rangos de valores. La superficie de cada rectángulo es directamente proporcional a la frecuencia absoluta de los valores que representa.</a:t>
            </a:r>
          </a:p>
        </p:txBody>
      </p:sp>
      <p:grpSp>
        <p:nvGrpSpPr>
          <p:cNvPr id="7" name="Group 7"/>
          <p:cNvGrpSpPr>
            <a:grpSpLocks noChangeAspect="1"/>
          </p:cNvGrpSpPr>
          <p:nvPr/>
        </p:nvGrpSpPr>
        <p:grpSpPr>
          <a:xfrm>
            <a:off x="-228600" y="-431890"/>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58" b="158"/>
          <a:stretch>
            <a:fillRect/>
          </a:stretch>
        </p:blipFill>
        <p:spPr>
          <a:xfrm>
            <a:off x="3635388" y="1466848"/>
            <a:ext cx="11313837" cy="8630713"/>
          </a:xfrm>
          <a:prstGeom prst="rect">
            <a:avLst/>
          </a:prstGeom>
        </p:spPr>
      </p:pic>
      <p:grpSp>
        <p:nvGrpSpPr>
          <p:cNvPr id="6" name="Group 6"/>
          <p:cNvGrpSpPr>
            <a:grpSpLocks noChangeAspect="1"/>
          </p:cNvGrpSpPr>
          <p:nvPr/>
        </p:nvGrpSpPr>
        <p:grpSpPr>
          <a:xfrm>
            <a:off x="-228600" y="-391252"/>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2389616"/>
            <a:ext cx="1292028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Se suele utilizar para representar variables continuas (como el peso, edad, tiempo, temperatura, coste, consumo de energía…) aunque se puede utilizar también para representar variables discretas que solo pueden tomar valores determinados dentro de un conjunto (por ejemplo, aquellas variables que solo pueden representarse por números enteros: número de hijos, nº de alumnos en las aulas, nº de trenes que llegan a la estación cada hora…).</a:t>
            </a:r>
          </a:p>
          <a:p>
            <a:pPr algn="just">
              <a:lnSpc>
                <a:spcPts val="3600"/>
              </a:lnSpc>
            </a:pPr>
            <a:r>
              <a:rPr lang="en-US" sz="3000" spc="-119">
                <a:solidFill>
                  <a:srgbClr val="000000"/>
                </a:solidFill>
                <a:latin typeface="Montserrat"/>
              </a:rPr>
              <a:t>Este tipo de diagrama es especialmente útil cuando se dispone de muchos datos, y se utiliza ampliamente en presentaciones de la información a terceras personas ya que permite visualizar rápidamente tendencias, agrupaciones, dispersiones, etc.</a:t>
            </a:r>
          </a:p>
        </p:txBody>
      </p:sp>
      <p:grpSp>
        <p:nvGrpSpPr>
          <p:cNvPr id="6" name="Group 6"/>
          <p:cNvGrpSpPr>
            <a:grpSpLocks noChangeAspect="1"/>
          </p:cNvGrpSpPr>
          <p:nvPr/>
        </p:nvGrpSpPr>
        <p:grpSpPr>
          <a:xfrm>
            <a:off x="-2286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86088" y="2400300"/>
            <a:ext cx="12920289" cy="2743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Por ejemplo, el histograma que se muestra a continuación muestra como es la distribución de la variable “edad” de una población (eje vertical) agrupada en tramos de 9 años (eje horizontal). En un análisis rápido ya se puede observar que el mayor número de personas tienen una edad comprendida entre 30 y 39 años, con un valor que supera las 200.000 personas.</a:t>
            </a:r>
          </a:p>
        </p:txBody>
      </p:sp>
      <p:grpSp>
        <p:nvGrpSpPr>
          <p:cNvPr id="6" name="Group 6"/>
          <p:cNvGrpSpPr>
            <a:grpSpLocks noChangeAspect="1"/>
          </p:cNvGrpSpPr>
          <p:nvPr/>
        </p:nvGrpSpPr>
        <p:grpSpPr>
          <a:xfrm>
            <a:off x="-5715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07" b="107"/>
          <a:stretch>
            <a:fillRect/>
          </a:stretch>
        </p:blipFill>
        <p:spPr>
          <a:xfrm>
            <a:off x="2820410" y="1876425"/>
            <a:ext cx="12604030" cy="7803579"/>
          </a:xfrm>
          <a:prstGeom prst="rect">
            <a:avLst/>
          </a:prstGeom>
        </p:spPr>
      </p:pic>
      <p:grpSp>
        <p:nvGrpSpPr>
          <p:cNvPr id="6" name="Group 6"/>
          <p:cNvGrpSpPr>
            <a:grpSpLocks noChangeAspect="1"/>
          </p:cNvGrpSpPr>
          <p:nvPr/>
        </p:nvGrpSpPr>
        <p:grpSpPr>
          <a:xfrm>
            <a:off x="-2286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85620"/>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98" b="198"/>
          <a:stretch>
            <a:fillRect/>
          </a:stretch>
        </p:blipFill>
        <p:spPr>
          <a:xfrm>
            <a:off x="4505325" y="4130352"/>
            <a:ext cx="9277350" cy="5981700"/>
          </a:xfrm>
          <a:prstGeom prst="rect">
            <a:avLst/>
          </a:prstGeom>
        </p:spPr>
      </p:pic>
      <p:sp>
        <p:nvSpPr>
          <p:cNvPr id="6" name="TextBox 6"/>
          <p:cNvSpPr txBox="1"/>
          <p:nvPr/>
        </p:nvSpPr>
        <p:spPr>
          <a:xfrm>
            <a:off x="2261903" y="1658706"/>
            <a:ext cx="15476404" cy="2286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Este tipo de diagrama también es útil para comparar las distribuciones de dos parámetros diferentes pero que están íntimamente relacionados y cuyo análisis va parejo. Por ejemplo, en el histograma que se muestra a continuación, se muestran los valores de dos parámetros distintos pero complementarios para el análisis como son el número de hombres y el número de mujeres de una misma población.</a:t>
            </a:r>
          </a:p>
        </p:txBody>
      </p:sp>
      <p:grpSp>
        <p:nvGrpSpPr>
          <p:cNvPr id="7" name="Group 7"/>
          <p:cNvGrpSpPr>
            <a:grpSpLocks noChangeAspect="1"/>
          </p:cNvGrpSpPr>
          <p:nvPr/>
        </p:nvGrpSpPr>
        <p:grpSpPr>
          <a:xfrm>
            <a:off x="-114300" y="-385040"/>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grpSp>
        <p:nvGrpSpPr>
          <p:cNvPr id="3" name="Group 3"/>
          <p:cNvGrpSpPr>
            <a:grpSpLocks noChangeAspect="1"/>
          </p:cNvGrpSpPr>
          <p:nvPr/>
        </p:nvGrpSpPr>
        <p:grpSpPr>
          <a:xfrm>
            <a:off x="-294774" y="-88441"/>
            <a:ext cx="18516600" cy="1858101"/>
            <a:chOff x="0" y="0"/>
            <a:chExt cx="24688800" cy="2477468"/>
          </a:xfrm>
        </p:grpSpPr>
        <p:sp>
          <p:nvSpPr>
            <p:cNvPr id="4" name="Freeform 4"/>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
        <p:nvSpPr>
          <p:cNvPr id="5" name="TextBox 5"/>
          <p:cNvSpPr txBox="1"/>
          <p:nvPr/>
        </p:nvSpPr>
        <p:spPr>
          <a:xfrm>
            <a:off x="5041664" y="337170"/>
            <a:ext cx="7843725" cy="493014"/>
          </a:xfrm>
          <a:prstGeom prst="rect">
            <a:avLst/>
          </a:prstGeom>
        </p:spPr>
        <p:txBody>
          <a:bodyPr lIns="0" tIns="0" rIns="0" bIns="0" rtlCol="0" anchor="t">
            <a:spAutoFit/>
          </a:bodyPr>
          <a:lstStyle/>
          <a:p>
            <a:pPr algn="ctr">
              <a:lnSpc>
                <a:spcPts val="3887"/>
              </a:lnSpc>
            </a:pPr>
            <a:r>
              <a:rPr lang="en-US" sz="3599">
                <a:solidFill>
                  <a:srgbClr val="FFFFFF"/>
                </a:solidFill>
                <a:latin typeface="Montserrat Extra-Bold Bold"/>
              </a:rPr>
              <a:t>CONTROL</a:t>
            </a:r>
          </a:p>
        </p:txBody>
      </p:sp>
      <p:sp>
        <p:nvSpPr>
          <p:cNvPr id="6" name="TextBox 6"/>
          <p:cNvSpPr txBox="1"/>
          <p:nvPr/>
        </p:nvSpPr>
        <p:spPr>
          <a:xfrm>
            <a:off x="2928937" y="888235"/>
            <a:ext cx="12430125" cy="493014"/>
          </a:xfrm>
          <a:prstGeom prst="rect">
            <a:avLst/>
          </a:prstGeom>
        </p:spPr>
        <p:txBody>
          <a:bodyPr lIns="0" tIns="0" rIns="0" bIns="0" rtlCol="0" anchor="t">
            <a:spAutoFit/>
          </a:bodyPr>
          <a:lstStyle/>
          <a:p>
            <a:pPr algn="ctr">
              <a:lnSpc>
                <a:spcPts val="3888"/>
              </a:lnSpc>
            </a:pPr>
            <a:r>
              <a:rPr lang="en-US" sz="3600" spc="-143">
                <a:solidFill>
                  <a:srgbClr val="FFFFFF"/>
                </a:solidFill>
                <a:latin typeface="Montserrat Extra-Bold Bold"/>
              </a:rPr>
              <a:t>DE LOS PROCESOS Y DE LA CALIDAD</a:t>
            </a:r>
          </a:p>
        </p:txBody>
      </p:sp>
      <p:pic>
        <p:nvPicPr>
          <p:cNvPr id="7" name="Picture 7"/>
          <p:cNvPicPr>
            <a:picLocks noChangeAspect="1"/>
          </p:cNvPicPr>
          <p:nvPr/>
        </p:nvPicPr>
        <p:blipFill>
          <a:blip r:embed="rId4"/>
          <a:srcRect r="321" b="321"/>
          <a:stretch>
            <a:fillRect/>
          </a:stretch>
        </p:blipFill>
        <p:spPr>
          <a:xfrm>
            <a:off x="4505921" y="2268446"/>
            <a:ext cx="9276159" cy="3765118"/>
          </a:xfrm>
          <a:prstGeom prst="rect">
            <a:avLst/>
          </a:prstGeom>
        </p:spPr>
      </p:pic>
      <p:pic>
        <p:nvPicPr>
          <p:cNvPr id="8" name="Picture 8"/>
          <p:cNvPicPr>
            <a:picLocks noChangeAspect="1"/>
          </p:cNvPicPr>
          <p:nvPr/>
        </p:nvPicPr>
        <p:blipFill>
          <a:blip r:embed="rId5"/>
          <a:srcRect r="10090" b="269"/>
          <a:stretch>
            <a:fillRect/>
          </a:stretch>
        </p:blipFill>
        <p:spPr>
          <a:xfrm>
            <a:off x="2105526" y="6033565"/>
            <a:ext cx="13716000" cy="378042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328220" y="-78916"/>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28482" y="1703590"/>
            <a:ext cx="13431036" cy="1828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Para diseñar un histograma, hay que tener en cuenta los siguientes pasos:</a:t>
            </a:r>
          </a:p>
          <a:p>
            <a:pPr algn="just">
              <a:lnSpc>
                <a:spcPts val="3600"/>
              </a:lnSpc>
            </a:pPr>
            <a:r>
              <a:rPr lang="en-US" sz="3000" spc="-119">
                <a:solidFill>
                  <a:srgbClr val="000000"/>
                </a:solidFill>
                <a:latin typeface="Montserrat"/>
              </a:rPr>
              <a:t> 1. Preparación de los datos: preferiblemente en un documento tipo Excel o similar.   </a:t>
            </a:r>
          </a:p>
          <a:p>
            <a:pPr algn="just">
              <a:lnSpc>
                <a:spcPts val="3600"/>
              </a:lnSpc>
            </a:pPr>
            <a:r>
              <a:rPr lang="en-US" sz="3000" spc="-119">
                <a:solidFill>
                  <a:srgbClr val="000000"/>
                </a:solidFill>
                <a:latin typeface="Montserrat"/>
              </a:rPr>
              <a:t>     Esto facilitará el manejo y el procesado de los mismos</a:t>
            </a:r>
          </a:p>
        </p:txBody>
      </p:sp>
      <p:pic>
        <p:nvPicPr>
          <p:cNvPr id="6" name="Picture 6"/>
          <p:cNvPicPr>
            <a:picLocks noChangeAspect="1"/>
          </p:cNvPicPr>
          <p:nvPr/>
        </p:nvPicPr>
        <p:blipFill>
          <a:blip r:embed="rId4"/>
          <a:srcRect r="216" b="216"/>
          <a:stretch>
            <a:fillRect/>
          </a:stretch>
        </p:blipFill>
        <p:spPr>
          <a:xfrm>
            <a:off x="4104334" y="3684612"/>
            <a:ext cx="10291497" cy="5239308"/>
          </a:xfrm>
          <a:prstGeom prst="rect">
            <a:avLst/>
          </a:prstGeom>
        </p:spPr>
      </p:pic>
      <p:grpSp>
        <p:nvGrpSpPr>
          <p:cNvPr id="7" name="Group 7"/>
          <p:cNvGrpSpPr>
            <a:grpSpLocks noChangeAspect="1"/>
          </p:cNvGrpSpPr>
          <p:nvPr/>
        </p:nvGrpSpPr>
        <p:grpSpPr>
          <a:xfrm>
            <a:off x="-57150" y="-278336"/>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526655" y="-78916"/>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42376" y="1643398"/>
            <a:ext cx="13431036" cy="1828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2. Identificar el valor máximo y el valor mínimo (los extremos de los datos) o recorrido total.</a:t>
            </a:r>
          </a:p>
          <a:p>
            <a:pPr algn="just">
              <a:lnSpc>
                <a:spcPts val="3600"/>
              </a:lnSpc>
            </a:pPr>
            <a:r>
              <a:rPr lang="en-US" sz="3000" spc="-119">
                <a:solidFill>
                  <a:srgbClr val="000000"/>
                </a:solidFill>
                <a:latin typeface="Montserrat"/>
              </a:rPr>
              <a:t>En el ejemplo anterior, el valor máximo es 190 y el valor mínimo es 100, con lo que el recorrido es 190-100 = 90</a:t>
            </a:r>
          </a:p>
        </p:txBody>
      </p:sp>
      <p:pic>
        <p:nvPicPr>
          <p:cNvPr id="6" name="Picture 6"/>
          <p:cNvPicPr>
            <a:picLocks noChangeAspect="1"/>
          </p:cNvPicPr>
          <p:nvPr/>
        </p:nvPicPr>
        <p:blipFill>
          <a:blip r:embed="rId4"/>
          <a:srcRect r="174" b="174"/>
          <a:stretch>
            <a:fillRect/>
          </a:stretch>
        </p:blipFill>
        <p:spPr>
          <a:xfrm>
            <a:off x="3529589" y="3710323"/>
            <a:ext cx="11343123" cy="5709456"/>
          </a:xfrm>
          <a:prstGeom prst="rect">
            <a:avLst/>
          </a:prstGeom>
        </p:spPr>
      </p:pic>
      <p:grpSp>
        <p:nvGrpSpPr>
          <p:cNvPr id="7" name="Group 7"/>
          <p:cNvGrpSpPr>
            <a:grpSpLocks noChangeAspect="1"/>
          </p:cNvGrpSpPr>
          <p:nvPr/>
        </p:nvGrpSpPr>
        <p:grpSpPr>
          <a:xfrm>
            <a:off x="-100406" y="-443303"/>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688021" y="-78916"/>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85632" y="1944187"/>
            <a:ext cx="13431036"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3. Definir las clases (o el ancho de las barras). La amplitud de la clase es importante: una clase muy pequeña desembocará en un diagrama con muchas barras pero más informativo; una amplitud mayor, llevará a obtener un diagrama con menos barras pero que aportará menos información al usuario.</a:t>
            </a:r>
          </a:p>
          <a:p>
            <a:pPr algn="just">
              <a:lnSpc>
                <a:spcPts val="3600"/>
              </a:lnSpc>
            </a:pPr>
            <a:r>
              <a:rPr lang="en-US" sz="3000" spc="-119">
                <a:solidFill>
                  <a:srgbClr val="000000"/>
                </a:solidFill>
                <a:latin typeface="Montserrat"/>
              </a:rPr>
              <a:t>Los diagramas que se muestran a continuación representan la misma distribución. En el histograma A, se han seleccionado diez clases, en el histograma B, solo dos.</a:t>
            </a:r>
          </a:p>
          <a:p>
            <a:pPr algn="just">
              <a:lnSpc>
                <a:spcPts val="3600"/>
              </a:lnSpc>
            </a:pPr>
            <a:r>
              <a:rPr lang="en-US" sz="3000" spc="-119">
                <a:solidFill>
                  <a:srgbClr val="000000"/>
                </a:solidFill>
                <a:latin typeface="Montserrat"/>
              </a:rPr>
              <a:t>En el primer caso, se observa claramente la forma de campana que adquiere la distribución; en el segundo caso, no es posible llegar a dicha conclusión.</a:t>
            </a:r>
          </a:p>
        </p:txBody>
      </p:sp>
      <p:grpSp>
        <p:nvGrpSpPr>
          <p:cNvPr id="6" name="Group 6"/>
          <p:cNvGrpSpPr>
            <a:grpSpLocks noChangeAspect="1"/>
          </p:cNvGrpSpPr>
          <p:nvPr/>
        </p:nvGrpSpPr>
        <p:grpSpPr>
          <a:xfrm>
            <a:off x="-228600" y="-278336"/>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83" b="183"/>
          <a:stretch>
            <a:fillRect/>
          </a:stretch>
        </p:blipFill>
        <p:spPr>
          <a:xfrm>
            <a:off x="3959424" y="1477974"/>
            <a:ext cx="10562235" cy="8745800"/>
          </a:xfrm>
          <a:prstGeom prst="rect">
            <a:avLst/>
          </a:prstGeom>
        </p:spPr>
      </p:pic>
      <p:grpSp>
        <p:nvGrpSpPr>
          <p:cNvPr id="6" name="Group 6"/>
          <p:cNvGrpSpPr>
            <a:grpSpLocks noChangeAspect="1"/>
          </p:cNvGrpSpPr>
          <p:nvPr/>
        </p:nvGrpSpPr>
        <p:grpSpPr>
          <a:xfrm>
            <a:off x="-114300" y="-32452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526657" y="-84416"/>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46" b="246"/>
          <a:stretch>
            <a:fillRect/>
          </a:stretch>
        </p:blipFill>
        <p:spPr>
          <a:xfrm>
            <a:off x="4301403" y="1687114"/>
            <a:ext cx="9595125" cy="8324248"/>
          </a:xfrm>
          <a:prstGeom prst="rect">
            <a:avLst/>
          </a:prstGeom>
        </p:spPr>
      </p:pic>
      <p:grpSp>
        <p:nvGrpSpPr>
          <p:cNvPr id="6" name="Group 6"/>
          <p:cNvGrpSpPr>
            <a:grpSpLocks noChangeAspect="1"/>
          </p:cNvGrpSpPr>
          <p:nvPr/>
        </p:nvGrpSpPr>
        <p:grpSpPr>
          <a:xfrm>
            <a:off x="-57150" y="-451303"/>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4437" b="290"/>
          <a:stretch>
            <a:fillRect/>
          </a:stretch>
        </p:blipFill>
        <p:spPr>
          <a:xfrm>
            <a:off x="2285999" y="2767236"/>
            <a:ext cx="13688211" cy="3731293"/>
          </a:xfrm>
          <a:prstGeom prst="rect">
            <a:avLst/>
          </a:prstGeom>
        </p:spPr>
      </p:pic>
      <p:grpSp>
        <p:nvGrpSpPr>
          <p:cNvPr id="6" name="Group 6"/>
          <p:cNvGrpSpPr/>
          <p:nvPr/>
        </p:nvGrpSpPr>
        <p:grpSpPr>
          <a:xfrm>
            <a:off x="2313789" y="1579104"/>
            <a:ext cx="13688211" cy="1246496"/>
            <a:chOff x="0" y="0"/>
            <a:chExt cx="12978452" cy="1181862"/>
          </a:xfrm>
        </p:grpSpPr>
        <p:sp>
          <p:nvSpPr>
            <p:cNvPr id="7" name="Freeform 7"/>
            <p:cNvSpPr/>
            <p:nvPr/>
          </p:nvSpPr>
          <p:spPr>
            <a:xfrm>
              <a:off x="0" y="0"/>
              <a:ext cx="12978511" cy="1181862"/>
            </a:xfrm>
            <a:custGeom>
              <a:avLst/>
              <a:gdLst/>
              <a:ahLst/>
              <a:cxnLst/>
              <a:rect l="l" t="t" r="r" b="b"/>
              <a:pathLst>
                <a:path w="12978511" h="1181862">
                  <a:moveTo>
                    <a:pt x="0" y="0"/>
                  </a:moveTo>
                  <a:lnTo>
                    <a:pt x="12978511" y="0"/>
                  </a:lnTo>
                  <a:lnTo>
                    <a:pt x="12978511" y="1181862"/>
                  </a:lnTo>
                  <a:lnTo>
                    <a:pt x="0" y="1181862"/>
                  </a:lnTo>
                  <a:close/>
                </a:path>
              </a:pathLst>
            </a:custGeom>
            <a:solidFill>
              <a:srgbClr val="FFFFFF"/>
            </a:solidFill>
          </p:spPr>
        </p:sp>
        <p:sp>
          <p:nvSpPr>
            <p:cNvPr id="8" name="TextBox 8"/>
            <p:cNvSpPr txBox="1"/>
            <p:nvPr/>
          </p:nvSpPr>
          <p:spPr>
            <a:xfrm>
              <a:off x="0" y="0"/>
              <a:ext cx="12978452" cy="1181862"/>
            </a:xfrm>
            <a:prstGeom prst="rect">
              <a:avLst/>
            </a:prstGeom>
          </p:spPr>
          <p:txBody>
            <a:bodyPr lIns="71438" tIns="71438" rIns="71438" bIns="71438" rtlCol="0" anchor="t"/>
            <a:lstStyle/>
            <a:p>
              <a:pPr algn="just">
                <a:lnSpc>
                  <a:spcPts val="3600"/>
                </a:lnSpc>
              </a:pPr>
              <a:r>
                <a:rPr lang="en-US" sz="3000" spc="-119">
                  <a:solidFill>
                    <a:srgbClr val="000000"/>
                  </a:solidFill>
                  <a:latin typeface="Montserrat"/>
                </a:rPr>
                <a:t>Se recomienda establecer la amplitud de la clase en función del número de datos siguiendo los criterios de la tabla siguiente:</a:t>
              </a:r>
            </a:p>
          </p:txBody>
        </p:sp>
      </p:grpSp>
      <p:grpSp>
        <p:nvGrpSpPr>
          <p:cNvPr id="9" name="Group 9"/>
          <p:cNvGrpSpPr/>
          <p:nvPr/>
        </p:nvGrpSpPr>
        <p:grpSpPr>
          <a:xfrm>
            <a:off x="2561334" y="6938682"/>
            <a:ext cx="13688211" cy="2908488"/>
            <a:chOff x="0" y="0"/>
            <a:chExt cx="12978452" cy="2757678"/>
          </a:xfrm>
        </p:grpSpPr>
        <p:sp>
          <p:nvSpPr>
            <p:cNvPr id="10" name="Freeform 10"/>
            <p:cNvSpPr/>
            <p:nvPr/>
          </p:nvSpPr>
          <p:spPr>
            <a:xfrm>
              <a:off x="0" y="0"/>
              <a:ext cx="12978511" cy="2757678"/>
            </a:xfrm>
            <a:custGeom>
              <a:avLst/>
              <a:gdLst/>
              <a:ahLst/>
              <a:cxnLst/>
              <a:rect l="l" t="t" r="r" b="b"/>
              <a:pathLst>
                <a:path w="12978511" h="2757678">
                  <a:moveTo>
                    <a:pt x="0" y="0"/>
                  </a:moveTo>
                  <a:lnTo>
                    <a:pt x="12978511" y="0"/>
                  </a:lnTo>
                  <a:lnTo>
                    <a:pt x="12978511" y="2757678"/>
                  </a:lnTo>
                  <a:lnTo>
                    <a:pt x="0" y="2757678"/>
                  </a:lnTo>
                  <a:close/>
                </a:path>
              </a:pathLst>
            </a:custGeom>
            <a:solidFill>
              <a:srgbClr val="FFFFFF"/>
            </a:solidFill>
          </p:spPr>
        </p:sp>
        <p:sp>
          <p:nvSpPr>
            <p:cNvPr id="11" name="TextBox 11"/>
            <p:cNvSpPr txBox="1"/>
            <p:nvPr/>
          </p:nvSpPr>
          <p:spPr>
            <a:xfrm>
              <a:off x="0" y="0"/>
              <a:ext cx="12978452" cy="2757678"/>
            </a:xfrm>
            <a:prstGeom prst="rect">
              <a:avLst/>
            </a:prstGeom>
          </p:spPr>
          <p:txBody>
            <a:bodyPr lIns="71438" tIns="71438" rIns="71438" bIns="71438" rtlCol="0" anchor="t"/>
            <a:lstStyle/>
            <a:p>
              <a:pPr algn="just">
                <a:lnSpc>
                  <a:spcPts val="3600"/>
                </a:lnSpc>
              </a:pPr>
              <a:r>
                <a:rPr lang="en-US" sz="3000" spc="-119">
                  <a:solidFill>
                    <a:srgbClr val="000000"/>
                  </a:solidFill>
                  <a:latin typeface="Montserrat"/>
                </a:rPr>
                <a:t>Para el ejemplo de datos que estamos viendo (30 datos) se ha decidido que se establecerán seis (6) clases. La amplitud de la clase se establece dividiendo el recorrido total por el número de clases.</a:t>
              </a:r>
            </a:p>
            <a:p>
              <a:pPr algn="just">
                <a:lnSpc>
                  <a:spcPts val="3600"/>
                </a:lnSpc>
              </a:pPr>
              <a:r>
                <a:rPr lang="en-US" sz="3000" spc="-119">
                  <a:solidFill>
                    <a:srgbClr val="000000"/>
                  </a:solidFill>
                  <a:latin typeface="Montserrat"/>
                </a:rPr>
                <a:t>Es decir: 90/6=15</a:t>
              </a:r>
            </a:p>
          </p:txBody>
        </p:sp>
      </p:grpSp>
      <p:grpSp>
        <p:nvGrpSpPr>
          <p:cNvPr id="12" name="Group 12"/>
          <p:cNvGrpSpPr>
            <a:grpSpLocks noChangeAspect="1"/>
          </p:cNvGrpSpPr>
          <p:nvPr/>
        </p:nvGrpSpPr>
        <p:grpSpPr>
          <a:xfrm>
            <a:off x="-153650" y="-278997"/>
            <a:ext cx="18516600" cy="1858101"/>
            <a:chOff x="0" y="0"/>
            <a:chExt cx="24688800" cy="2477468"/>
          </a:xfrm>
        </p:grpSpPr>
        <p:sp>
          <p:nvSpPr>
            <p:cNvPr id="13" name="Freeform 13"/>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7" b="4578"/>
          <a:stretch>
            <a:fillRect/>
          </a:stretch>
        </p:blipFill>
        <p:spPr>
          <a:xfrm>
            <a:off x="2313788" y="3307296"/>
            <a:ext cx="13688212" cy="5542545"/>
          </a:xfrm>
          <a:prstGeom prst="rect">
            <a:avLst/>
          </a:prstGeom>
        </p:spPr>
      </p:pic>
      <p:pic>
        <p:nvPicPr>
          <p:cNvPr id="6" name="Picture 6"/>
          <p:cNvPicPr>
            <a:picLocks noChangeAspect="1"/>
          </p:cNvPicPr>
          <p:nvPr/>
        </p:nvPicPr>
        <p:blipFill>
          <a:blip r:embed="rId5"/>
          <a:srcRect r="379" b="4933"/>
          <a:stretch>
            <a:fillRect/>
          </a:stretch>
        </p:blipFill>
        <p:spPr>
          <a:xfrm>
            <a:off x="6665897" y="8793063"/>
            <a:ext cx="5030581" cy="704850"/>
          </a:xfrm>
          <a:prstGeom prst="rect">
            <a:avLst/>
          </a:prstGeom>
        </p:spPr>
      </p:pic>
      <p:grpSp>
        <p:nvGrpSpPr>
          <p:cNvPr id="7" name="Group 7"/>
          <p:cNvGrpSpPr/>
          <p:nvPr/>
        </p:nvGrpSpPr>
        <p:grpSpPr>
          <a:xfrm>
            <a:off x="2313789" y="1579104"/>
            <a:ext cx="13688211" cy="1800494"/>
            <a:chOff x="0" y="0"/>
            <a:chExt cx="12978452" cy="1707135"/>
          </a:xfrm>
        </p:grpSpPr>
        <p:sp>
          <p:nvSpPr>
            <p:cNvPr id="8" name="Freeform 8"/>
            <p:cNvSpPr/>
            <p:nvPr/>
          </p:nvSpPr>
          <p:spPr>
            <a:xfrm>
              <a:off x="0" y="0"/>
              <a:ext cx="12978511" cy="1707134"/>
            </a:xfrm>
            <a:custGeom>
              <a:avLst/>
              <a:gdLst/>
              <a:ahLst/>
              <a:cxnLst/>
              <a:rect l="l" t="t" r="r" b="b"/>
              <a:pathLst>
                <a:path w="12978511" h="1707134">
                  <a:moveTo>
                    <a:pt x="0" y="0"/>
                  </a:moveTo>
                  <a:lnTo>
                    <a:pt x="12978511" y="0"/>
                  </a:lnTo>
                  <a:lnTo>
                    <a:pt x="12978511" y="1707134"/>
                  </a:lnTo>
                  <a:lnTo>
                    <a:pt x="0" y="1707134"/>
                  </a:lnTo>
                  <a:close/>
                </a:path>
              </a:pathLst>
            </a:custGeom>
            <a:solidFill>
              <a:srgbClr val="FFFFFF"/>
            </a:solidFill>
          </p:spPr>
        </p:sp>
        <p:sp>
          <p:nvSpPr>
            <p:cNvPr id="9" name="TextBox 9"/>
            <p:cNvSpPr txBox="1"/>
            <p:nvPr/>
          </p:nvSpPr>
          <p:spPr>
            <a:xfrm>
              <a:off x="0" y="0"/>
              <a:ext cx="12978452" cy="1707135"/>
            </a:xfrm>
            <a:prstGeom prst="rect">
              <a:avLst/>
            </a:prstGeom>
          </p:spPr>
          <p:txBody>
            <a:bodyPr lIns="71438" tIns="71438" rIns="71438" bIns="71438" rtlCol="0" anchor="t"/>
            <a:lstStyle/>
            <a:p>
              <a:pPr algn="just">
                <a:lnSpc>
                  <a:spcPts val="3600"/>
                </a:lnSpc>
              </a:pPr>
              <a:r>
                <a:rPr lang="en-US" sz="3000" spc="-119">
                  <a:solidFill>
                    <a:srgbClr val="000000"/>
                  </a:solidFill>
                  <a:latin typeface="Montserrat"/>
                </a:rPr>
                <a:t>4. El siguiente paso es construir las clases estableciendo claramente los límites de cada una de ellas y calcular la frecuencia de cada clase.</a:t>
              </a:r>
            </a:p>
          </p:txBody>
        </p:sp>
      </p:grpSp>
      <p:grpSp>
        <p:nvGrpSpPr>
          <p:cNvPr id="10" name="Group 10"/>
          <p:cNvGrpSpPr>
            <a:grpSpLocks noChangeAspect="1"/>
          </p:cNvGrpSpPr>
          <p:nvPr/>
        </p:nvGrpSpPr>
        <p:grpSpPr>
          <a:xfrm>
            <a:off x="0" y="-431890"/>
            <a:ext cx="18516600" cy="1858101"/>
            <a:chOff x="0" y="0"/>
            <a:chExt cx="24688800" cy="2477468"/>
          </a:xfrm>
        </p:grpSpPr>
        <p:sp>
          <p:nvSpPr>
            <p:cNvPr id="11" name="Freeform 11"/>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7836" b="313"/>
          <a:stretch>
            <a:fillRect/>
          </a:stretch>
        </p:blipFill>
        <p:spPr>
          <a:xfrm>
            <a:off x="2286000" y="3571587"/>
            <a:ext cx="13130213" cy="5888485"/>
          </a:xfrm>
          <a:prstGeom prst="rect">
            <a:avLst/>
          </a:prstGeom>
        </p:spPr>
      </p:pic>
      <p:grpSp>
        <p:nvGrpSpPr>
          <p:cNvPr id="6" name="Group 6"/>
          <p:cNvGrpSpPr/>
          <p:nvPr/>
        </p:nvGrpSpPr>
        <p:grpSpPr>
          <a:xfrm>
            <a:off x="2414195" y="2304846"/>
            <a:ext cx="13688211" cy="708755"/>
            <a:chOff x="0" y="0"/>
            <a:chExt cx="12978452" cy="672005"/>
          </a:xfrm>
        </p:grpSpPr>
        <p:sp>
          <p:nvSpPr>
            <p:cNvPr id="7" name="Freeform 7"/>
            <p:cNvSpPr/>
            <p:nvPr/>
          </p:nvSpPr>
          <p:spPr>
            <a:xfrm>
              <a:off x="0" y="0"/>
              <a:ext cx="12978511" cy="672005"/>
            </a:xfrm>
            <a:custGeom>
              <a:avLst/>
              <a:gdLst/>
              <a:ahLst/>
              <a:cxnLst/>
              <a:rect l="l" t="t" r="r" b="b"/>
              <a:pathLst>
                <a:path w="12978511" h="672005">
                  <a:moveTo>
                    <a:pt x="0" y="0"/>
                  </a:moveTo>
                  <a:lnTo>
                    <a:pt x="12978511" y="0"/>
                  </a:lnTo>
                  <a:lnTo>
                    <a:pt x="12978511" y="672005"/>
                  </a:lnTo>
                  <a:lnTo>
                    <a:pt x="0" y="672005"/>
                  </a:lnTo>
                  <a:close/>
                </a:path>
              </a:pathLst>
            </a:custGeom>
            <a:solidFill>
              <a:srgbClr val="FFFFFF"/>
            </a:solidFill>
          </p:spPr>
        </p:sp>
        <p:sp>
          <p:nvSpPr>
            <p:cNvPr id="8" name="TextBox 8"/>
            <p:cNvSpPr txBox="1"/>
            <p:nvPr/>
          </p:nvSpPr>
          <p:spPr>
            <a:xfrm>
              <a:off x="0" y="0"/>
              <a:ext cx="12978452" cy="656590"/>
            </a:xfrm>
            <a:prstGeom prst="rect">
              <a:avLst/>
            </a:prstGeom>
          </p:spPr>
          <p:txBody>
            <a:bodyPr lIns="71438" tIns="71438" rIns="71438" bIns="71438" rtlCol="0" anchor="t"/>
            <a:lstStyle/>
            <a:p>
              <a:pPr algn="just">
                <a:lnSpc>
                  <a:spcPts val="3600"/>
                </a:lnSpc>
              </a:pPr>
              <a:r>
                <a:rPr lang="en-US" sz="3000" spc="-119">
                  <a:solidFill>
                    <a:srgbClr val="000000"/>
                  </a:solidFill>
                  <a:latin typeface="Montserrat"/>
                </a:rPr>
                <a:t>El resultado para nuestro ejemplo se ve en la tabla siguiente:</a:t>
              </a:r>
            </a:p>
          </p:txBody>
        </p:sp>
      </p:grpSp>
      <p:grpSp>
        <p:nvGrpSpPr>
          <p:cNvPr id="9" name="Group 9"/>
          <p:cNvGrpSpPr>
            <a:grpSpLocks noChangeAspect="1"/>
          </p:cNvGrpSpPr>
          <p:nvPr/>
        </p:nvGrpSpPr>
        <p:grpSpPr>
          <a:xfrm>
            <a:off x="0" y="-149749"/>
            <a:ext cx="18516600" cy="1858101"/>
            <a:chOff x="0" y="0"/>
            <a:chExt cx="24688800" cy="2477468"/>
          </a:xfrm>
        </p:grpSpPr>
        <p:sp>
          <p:nvSpPr>
            <p:cNvPr id="10" name="Freeform 10"/>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grpSp>
        <p:nvGrpSpPr>
          <p:cNvPr id="11" name="Group 9">
            <a:extLst>
              <a:ext uri="{FF2B5EF4-FFF2-40B4-BE49-F238E27FC236}">
                <a16:creationId xmlns:a16="http://schemas.microsoft.com/office/drawing/2014/main" id="{F33A4678-9B90-BCCA-636B-F4EA08202D46}"/>
              </a:ext>
            </a:extLst>
          </p:cNvPr>
          <p:cNvGrpSpPr>
            <a:grpSpLocks noChangeAspect="1"/>
          </p:cNvGrpSpPr>
          <p:nvPr/>
        </p:nvGrpSpPr>
        <p:grpSpPr>
          <a:xfrm>
            <a:off x="0" y="-152419"/>
            <a:ext cx="18516600" cy="1858101"/>
            <a:chOff x="0" y="0"/>
            <a:chExt cx="24688800" cy="2477468"/>
          </a:xfrm>
        </p:grpSpPr>
        <p:sp>
          <p:nvSpPr>
            <p:cNvPr id="12" name="Freeform 10">
              <a:extLst>
                <a:ext uri="{FF2B5EF4-FFF2-40B4-BE49-F238E27FC236}">
                  <a16:creationId xmlns:a16="http://schemas.microsoft.com/office/drawing/2014/main" id="{9B085B50-6C20-88AA-F1DD-38A7429C94C1}"/>
                </a:ext>
              </a:extLst>
            </p:cNvPr>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33" b="233"/>
          <a:stretch>
            <a:fillRect/>
          </a:stretch>
        </p:blipFill>
        <p:spPr>
          <a:xfrm>
            <a:off x="4774218" y="2974404"/>
            <a:ext cx="8739564" cy="7137648"/>
          </a:xfrm>
          <a:prstGeom prst="rect">
            <a:avLst/>
          </a:prstGeom>
        </p:spPr>
      </p:pic>
      <p:grpSp>
        <p:nvGrpSpPr>
          <p:cNvPr id="6" name="Group 6"/>
          <p:cNvGrpSpPr/>
          <p:nvPr/>
        </p:nvGrpSpPr>
        <p:grpSpPr>
          <a:xfrm>
            <a:off x="2986088" y="1836224"/>
            <a:ext cx="13688211" cy="708755"/>
            <a:chOff x="0" y="0"/>
            <a:chExt cx="12978452" cy="672005"/>
          </a:xfrm>
        </p:grpSpPr>
        <p:sp>
          <p:nvSpPr>
            <p:cNvPr id="7" name="Freeform 7"/>
            <p:cNvSpPr/>
            <p:nvPr/>
          </p:nvSpPr>
          <p:spPr>
            <a:xfrm>
              <a:off x="0" y="0"/>
              <a:ext cx="12978511" cy="672005"/>
            </a:xfrm>
            <a:custGeom>
              <a:avLst/>
              <a:gdLst/>
              <a:ahLst/>
              <a:cxnLst/>
              <a:rect l="l" t="t" r="r" b="b"/>
              <a:pathLst>
                <a:path w="12978511" h="672005">
                  <a:moveTo>
                    <a:pt x="0" y="0"/>
                  </a:moveTo>
                  <a:lnTo>
                    <a:pt x="12978511" y="0"/>
                  </a:lnTo>
                  <a:lnTo>
                    <a:pt x="12978511" y="672005"/>
                  </a:lnTo>
                  <a:lnTo>
                    <a:pt x="0" y="672005"/>
                  </a:lnTo>
                  <a:close/>
                </a:path>
              </a:pathLst>
            </a:custGeom>
            <a:solidFill>
              <a:srgbClr val="FFFFFF"/>
            </a:solidFill>
          </p:spPr>
        </p:sp>
        <p:sp>
          <p:nvSpPr>
            <p:cNvPr id="8" name="TextBox 8"/>
            <p:cNvSpPr txBox="1"/>
            <p:nvPr/>
          </p:nvSpPr>
          <p:spPr>
            <a:xfrm>
              <a:off x="0" y="0"/>
              <a:ext cx="12978452" cy="656590"/>
            </a:xfrm>
            <a:prstGeom prst="rect">
              <a:avLst/>
            </a:prstGeom>
          </p:spPr>
          <p:txBody>
            <a:bodyPr lIns="71438" tIns="71438" rIns="71438" bIns="71438" rtlCol="0" anchor="t"/>
            <a:lstStyle/>
            <a:p>
              <a:pPr algn="just">
                <a:lnSpc>
                  <a:spcPts val="3600"/>
                </a:lnSpc>
              </a:pPr>
              <a:r>
                <a:rPr lang="en-US" sz="3000" spc="-119">
                  <a:solidFill>
                    <a:srgbClr val="000000"/>
                  </a:solidFill>
                  <a:latin typeface="Montserrat"/>
                </a:rPr>
                <a:t>5. El último paso es dibujar el gráfico:</a:t>
              </a:r>
            </a:p>
          </p:txBody>
        </p:sp>
      </p:grpSp>
      <p:grpSp>
        <p:nvGrpSpPr>
          <p:cNvPr id="9" name="Group 9"/>
          <p:cNvGrpSpPr>
            <a:grpSpLocks noChangeAspect="1"/>
          </p:cNvGrpSpPr>
          <p:nvPr/>
        </p:nvGrpSpPr>
        <p:grpSpPr>
          <a:xfrm>
            <a:off x="-228600" y="-149749"/>
            <a:ext cx="18516600" cy="1858101"/>
            <a:chOff x="0" y="0"/>
            <a:chExt cx="24688800" cy="2477468"/>
          </a:xfrm>
        </p:grpSpPr>
        <p:sp>
          <p:nvSpPr>
            <p:cNvPr id="10" name="Freeform 10"/>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1859422"/>
            <a:ext cx="12920289" cy="13716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Interpretación del histograma</a:t>
            </a:r>
          </a:p>
          <a:p>
            <a:pPr algn="just">
              <a:lnSpc>
                <a:spcPts val="3600"/>
              </a:lnSpc>
            </a:pPr>
            <a:r>
              <a:rPr lang="en-US" sz="3000" spc="-119">
                <a:solidFill>
                  <a:srgbClr val="000000"/>
                </a:solidFill>
                <a:latin typeface="Montserrat"/>
              </a:rPr>
              <a:t>A partir de un histograma se puede analizar la acumulación o tendencia, la variabilidad o dispersión y la forma de la distribución.</a:t>
            </a:r>
          </a:p>
        </p:txBody>
      </p:sp>
      <p:pic>
        <p:nvPicPr>
          <p:cNvPr id="6" name="Picture 6"/>
          <p:cNvPicPr>
            <a:picLocks noChangeAspect="1"/>
          </p:cNvPicPr>
          <p:nvPr/>
        </p:nvPicPr>
        <p:blipFill>
          <a:blip r:embed="rId4"/>
          <a:srcRect r="325" b="325"/>
          <a:stretch>
            <a:fillRect/>
          </a:stretch>
        </p:blipFill>
        <p:spPr>
          <a:xfrm>
            <a:off x="3881976" y="3688222"/>
            <a:ext cx="10638348" cy="5861043"/>
          </a:xfrm>
          <a:prstGeom prst="rect">
            <a:avLst/>
          </a:prstGeom>
        </p:spPr>
      </p:pic>
      <p:grpSp>
        <p:nvGrpSpPr>
          <p:cNvPr id="7" name="Group 7"/>
          <p:cNvGrpSpPr>
            <a:grpSpLocks noChangeAspect="1"/>
          </p:cNvGrpSpPr>
          <p:nvPr/>
        </p:nvGrpSpPr>
        <p:grpSpPr>
          <a:xfrm>
            <a:off x="0" y="-149749"/>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grpSp>
        <p:nvGrpSpPr>
          <p:cNvPr id="3" name="Group 3"/>
          <p:cNvGrpSpPr>
            <a:grpSpLocks noChangeAspect="1"/>
          </p:cNvGrpSpPr>
          <p:nvPr/>
        </p:nvGrpSpPr>
        <p:grpSpPr>
          <a:xfrm>
            <a:off x="0" y="-88441"/>
            <a:ext cx="18516600" cy="1858101"/>
            <a:chOff x="0" y="0"/>
            <a:chExt cx="24688800" cy="2477468"/>
          </a:xfrm>
        </p:grpSpPr>
        <p:sp>
          <p:nvSpPr>
            <p:cNvPr id="4" name="Freeform 4"/>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
        <p:nvSpPr>
          <p:cNvPr id="5" name="TextBox 5"/>
          <p:cNvSpPr txBox="1"/>
          <p:nvPr/>
        </p:nvSpPr>
        <p:spPr>
          <a:xfrm>
            <a:off x="4921348" y="337170"/>
            <a:ext cx="7843725" cy="513588"/>
          </a:xfrm>
          <a:prstGeom prst="rect">
            <a:avLst/>
          </a:prstGeom>
        </p:spPr>
        <p:txBody>
          <a:bodyPr lIns="0" tIns="0" rIns="0" bIns="0" rtlCol="0" anchor="t">
            <a:spAutoFit/>
          </a:bodyPr>
          <a:lstStyle/>
          <a:p>
            <a:pPr algn="ctr">
              <a:lnSpc>
                <a:spcPts val="3995"/>
              </a:lnSpc>
            </a:pPr>
            <a:r>
              <a:rPr lang="en-US" sz="3699">
                <a:solidFill>
                  <a:srgbClr val="FFFFFF"/>
                </a:solidFill>
                <a:latin typeface="Montserrat Extra-Bold Bold"/>
              </a:rPr>
              <a:t>CONTROL</a:t>
            </a:r>
          </a:p>
        </p:txBody>
      </p:sp>
      <p:sp>
        <p:nvSpPr>
          <p:cNvPr id="6" name="TextBox 6"/>
          <p:cNvSpPr txBox="1"/>
          <p:nvPr/>
        </p:nvSpPr>
        <p:spPr>
          <a:xfrm>
            <a:off x="2683855" y="888235"/>
            <a:ext cx="12430125" cy="493014"/>
          </a:xfrm>
          <a:prstGeom prst="rect">
            <a:avLst/>
          </a:prstGeom>
        </p:spPr>
        <p:txBody>
          <a:bodyPr lIns="0" tIns="0" rIns="0" bIns="0" rtlCol="0" anchor="t">
            <a:spAutoFit/>
          </a:bodyPr>
          <a:lstStyle/>
          <a:p>
            <a:pPr algn="ctr">
              <a:lnSpc>
                <a:spcPts val="3888"/>
              </a:lnSpc>
            </a:pPr>
            <a:r>
              <a:rPr lang="en-US" sz="3600" spc="-143">
                <a:solidFill>
                  <a:srgbClr val="FFFFFF"/>
                </a:solidFill>
                <a:latin typeface="Montserrat Extra-Bold Bold"/>
              </a:rPr>
              <a:t>DE LOS PROCESOS Y DE LA CALIDAD</a:t>
            </a:r>
          </a:p>
        </p:txBody>
      </p:sp>
      <p:sp>
        <p:nvSpPr>
          <p:cNvPr id="7" name="TextBox 7"/>
          <p:cNvSpPr txBox="1"/>
          <p:nvPr/>
        </p:nvSpPr>
        <p:spPr>
          <a:xfrm>
            <a:off x="2383066" y="2601890"/>
            <a:ext cx="12920289" cy="2867025"/>
          </a:xfrm>
          <a:prstGeom prst="rect">
            <a:avLst/>
          </a:prstGeom>
        </p:spPr>
        <p:txBody>
          <a:bodyPr lIns="0" tIns="0" rIns="0" bIns="0" rtlCol="0" anchor="t">
            <a:spAutoFit/>
          </a:bodyPr>
          <a:lstStyle/>
          <a:p>
            <a:pPr algn="just">
              <a:lnSpc>
                <a:spcPts val="3240"/>
              </a:lnSpc>
            </a:pPr>
            <a:r>
              <a:rPr lang="en-US" sz="2700" spc="-107">
                <a:solidFill>
                  <a:srgbClr val="002060"/>
                </a:solidFill>
                <a:latin typeface="Montserrat Bold"/>
              </a:rPr>
              <a:t>B- Érase una vez un químico japonés…</a:t>
            </a:r>
          </a:p>
          <a:p>
            <a:pPr algn="just">
              <a:lnSpc>
                <a:spcPts val="3240"/>
              </a:lnSpc>
            </a:pPr>
            <a:r>
              <a:rPr lang="en-US" sz="2700" spc="-107">
                <a:solidFill>
                  <a:srgbClr val="000000"/>
                </a:solidFill>
                <a:latin typeface="Montserrat"/>
              </a:rPr>
              <a:t>En los años cincuenta, cuando las teorías de Shewhart y Deming sobre calidad y control de procesos empezaban a calar en el tejido industrial japonés, el químico, doctor en ingeniería y profesor de la Universidad de Kyoto, Kaoru Ishikawa, comenzó a trabajar en sus teorías sobre el control de la calidad y a promocionarlas de forma activa como asesor de numerosas empresas e instituciones.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2388268"/>
            <a:ext cx="12920289" cy="5029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No obstante, antes de analizar un histograma, hay que asegurarse primero de que los datos son válidos y de que la muestra es suficientemente representativa. Para poder realizar un análisis de la variabilidad de una muestra se recomienda que al menos se disponga de 50 mediciones.</a:t>
            </a:r>
          </a:p>
          <a:p>
            <a:pPr algn="just">
              <a:lnSpc>
                <a:spcPts val="3600"/>
              </a:lnSpc>
            </a:pPr>
            <a:r>
              <a:rPr lang="en-US" sz="3000" spc="-119">
                <a:solidFill>
                  <a:srgbClr val="000000"/>
                </a:solidFill>
                <a:latin typeface="Montserrat"/>
              </a:rPr>
              <a:t>Si se ha elaborado de forma adecuada y con observaciones suficientes, el histograma es una herramienta útil para analizar procesos, comparando los resultados obtenidos al estudiar un proceso con los datos que se esperaba —los objetivos del proceso, por ejemplo— sin más que superponer ambos diagramas. Se puede ver rápidamente el grado de desviación que tiene lugar y dónde se produce.</a:t>
            </a:r>
          </a:p>
        </p:txBody>
      </p:sp>
      <p:grpSp>
        <p:nvGrpSpPr>
          <p:cNvPr id="6" name="Group 6"/>
          <p:cNvGrpSpPr>
            <a:grpSpLocks noChangeAspect="1"/>
          </p:cNvGrpSpPr>
          <p:nvPr/>
        </p:nvGrpSpPr>
        <p:grpSpPr>
          <a:xfrm>
            <a:off x="-5715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280136"/>
            <a:ext cx="12920289" cy="4114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Pero su mayor utilidad es analizar el comportamiento del proceso comparando la distribución que muestra el histograma con una distribución normal o de Gauss.</a:t>
            </a:r>
          </a:p>
          <a:p>
            <a:pPr algn="just">
              <a:lnSpc>
                <a:spcPts val="3600"/>
              </a:lnSpc>
            </a:pPr>
            <a:r>
              <a:rPr lang="en-US" sz="3000" spc="-119">
                <a:solidFill>
                  <a:srgbClr val="000000"/>
                </a:solidFill>
                <a:latin typeface="Montserrat"/>
              </a:rPr>
              <a:t>Como se comentaba en el tema anterior, la mayoría de los datos que representan los procesos analizados en la vida diaria, responden a una distribución normal. Esto significa que si hacemos un histograma en base a esos datos, la representación gráfica obtenida debe ser coherente con este tipo de distribución y presentar la forma típica de campana de la distribución gaussiana.</a:t>
            </a:r>
          </a:p>
        </p:txBody>
      </p:sp>
      <p:grpSp>
        <p:nvGrpSpPr>
          <p:cNvPr id="6" name="Group 6"/>
          <p:cNvGrpSpPr>
            <a:grpSpLocks noChangeAspect="1"/>
          </p:cNvGrpSpPr>
          <p:nvPr/>
        </p:nvGrpSpPr>
        <p:grpSpPr>
          <a:xfrm>
            <a:off x="-22860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3013576"/>
            <a:ext cx="12920289" cy="1828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Cuando se analizan distribuciones con pocas observaciones, no siempre se puede identificar este tipo de distribución: cuanto mayor sea el número de datos que se está analizando, mayor correspondencia debería haber con una distribución normal.</a:t>
            </a:r>
          </a:p>
        </p:txBody>
      </p:sp>
      <p:grpSp>
        <p:nvGrpSpPr>
          <p:cNvPr id="6" name="Group 6"/>
          <p:cNvGrpSpPr>
            <a:grpSpLocks noChangeAspect="1"/>
          </p:cNvGrpSpPr>
          <p:nvPr/>
        </p:nvGrpSpPr>
        <p:grpSpPr>
          <a:xfrm>
            <a:off x="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43" b="143"/>
          <a:stretch>
            <a:fillRect/>
          </a:stretch>
        </p:blipFill>
        <p:spPr>
          <a:xfrm>
            <a:off x="2857502" y="1638298"/>
            <a:ext cx="12572838" cy="8306650"/>
          </a:xfrm>
          <a:prstGeom prst="rect">
            <a:avLst/>
          </a:prstGeom>
        </p:spPr>
      </p:pic>
      <p:grpSp>
        <p:nvGrpSpPr>
          <p:cNvPr id="6" name="Group 6"/>
          <p:cNvGrpSpPr>
            <a:grpSpLocks noChangeAspect="1"/>
          </p:cNvGrpSpPr>
          <p:nvPr/>
        </p:nvGrpSpPr>
        <p:grpSpPr>
          <a:xfrm>
            <a:off x="-228600" y="-219803"/>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2443609"/>
            <a:ext cx="12920289" cy="2743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Cualquier desviación del proceso respecto de la distribución normal en forma de campana suele representar un problema en el funcionamiento del mismo.</a:t>
            </a:r>
          </a:p>
          <a:p>
            <a:pPr algn="just">
              <a:lnSpc>
                <a:spcPts val="3600"/>
              </a:lnSpc>
            </a:pPr>
            <a:r>
              <a:rPr lang="en-US" sz="3000" spc="-119">
                <a:solidFill>
                  <a:srgbClr val="000000"/>
                </a:solidFill>
                <a:latin typeface="Montserrat"/>
              </a:rPr>
              <a:t>Por ejemplo, una distribución en doble pico puede significar que se están midiendo dos procesos al mismo tiempo, mientras que una distribución plana podría significar un proceso poco sistematizado y desorganizado.</a:t>
            </a:r>
          </a:p>
        </p:txBody>
      </p:sp>
      <p:pic>
        <p:nvPicPr>
          <p:cNvPr id="6" name="Picture 6"/>
          <p:cNvPicPr>
            <a:picLocks noChangeAspect="1"/>
          </p:cNvPicPr>
          <p:nvPr/>
        </p:nvPicPr>
        <p:blipFill>
          <a:blip r:embed="rId4"/>
          <a:srcRect r="406" b="406"/>
          <a:stretch>
            <a:fillRect/>
          </a:stretch>
        </p:blipFill>
        <p:spPr>
          <a:xfrm>
            <a:off x="4067436" y="6251005"/>
            <a:ext cx="3921993" cy="3844483"/>
          </a:xfrm>
          <a:prstGeom prst="rect">
            <a:avLst/>
          </a:prstGeom>
        </p:spPr>
      </p:pic>
      <p:pic>
        <p:nvPicPr>
          <p:cNvPr id="7" name="Picture 7"/>
          <p:cNvPicPr>
            <a:picLocks noChangeAspect="1"/>
          </p:cNvPicPr>
          <p:nvPr/>
        </p:nvPicPr>
        <p:blipFill>
          <a:blip r:embed="rId5"/>
          <a:srcRect r="589" b="589"/>
          <a:stretch>
            <a:fillRect/>
          </a:stretch>
        </p:blipFill>
        <p:spPr>
          <a:xfrm>
            <a:off x="10546964" y="6223620"/>
            <a:ext cx="3781612" cy="3829480"/>
          </a:xfrm>
          <a:prstGeom prst="rect">
            <a:avLst/>
          </a:prstGeom>
        </p:spPr>
      </p:pic>
      <p:grpSp>
        <p:nvGrpSpPr>
          <p:cNvPr id="8" name="Group 8"/>
          <p:cNvGrpSpPr>
            <a:grpSpLocks noChangeAspect="1"/>
          </p:cNvGrpSpPr>
          <p:nvPr/>
        </p:nvGrpSpPr>
        <p:grpSpPr>
          <a:xfrm>
            <a:off x="0" y="-149749"/>
            <a:ext cx="18516600" cy="1858101"/>
            <a:chOff x="0" y="0"/>
            <a:chExt cx="24688800" cy="2477468"/>
          </a:xfrm>
        </p:grpSpPr>
        <p:sp>
          <p:nvSpPr>
            <p:cNvPr id="9" name="Freeform 9"/>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64597"/>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986088" y="1762604"/>
            <a:ext cx="12920289" cy="914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Una distribución en “peine” nos indicaría algún error en la toma de datos o en la agrupación de los mismos.</a:t>
            </a:r>
          </a:p>
        </p:txBody>
      </p:sp>
      <p:pic>
        <p:nvPicPr>
          <p:cNvPr id="6" name="Picture 6"/>
          <p:cNvPicPr>
            <a:picLocks noChangeAspect="1"/>
          </p:cNvPicPr>
          <p:nvPr/>
        </p:nvPicPr>
        <p:blipFill>
          <a:blip r:embed="rId4"/>
          <a:srcRect r="274" b="274"/>
          <a:stretch>
            <a:fillRect/>
          </a:stretch>
        </p:blipFill>
        <p:spPr>
          <a:xfrm>
            <a:off x="5411754" y="2914069"/>
            <a:ext cx="7620678" cy="6652162"/>
          </a:xfrm>
          <a:prstGeom prst="rect">
            <a:avLst/>
          </a:prstGeom>
        </p:spPr>
      </p:pic>
      <p:grpSp>
        <p:nvGrpSpPr>
          <p:cNvPr id="7" name="Group 7"/>
          <p:cNvGrpSpPr>
            <a:grpSpLocks noChangeAspect="1"/>
          </p:cNvGrpSpPr>
          <p:nvPr/>
        </p:nvGrpSpPr>
        <p:grpSpPr>
          <a:xfrm>
            <a:off x="0" y="-333622"/>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64597"/>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1744005"/>
            <a:ext cx="12920289" cy="885825"/>
          </a:xfrm>
          <a:prstGeom prst="rect">
            <a:avLst/>
          </a:prstGeom>
        </p:spPr>
        <p:txBody>
          <a:bodyPr lIns="0" tIns="0" rIns="0" bIns="0" rtlCol="0" anchor="t">
            <a:spAutoFit/>
          </a:bodyPr>
          <a:lstStyle/>
          <a:p>
            <a:pPr algn="just">
              <a:lnSpc>
                <a:spcPts val="3599"/>
              </a:lnSpc>
            </a:pPr>
            <a:r>
              <a:rPr lang="en-US" sz="2999" spc="-119">
                <a:solidFill>
                  <a:srgbClr val="000000"/>
                </a:solidFill>
                <a:latin typeface="Open Sans"/>
              </a:rPr>
              <a:t>Una distribución normal que presenta picos aislados, puede significar que se ha tomado mal algún dato.</a:t>
            </a:r>
          </a:p>
        </p:txBody>
      </p:sp>
      <p:pic>
        <p:nvPicPr>
          <p:cNvPr id="6" name="Picture 6"/>
          <p:cNvPicPr>
            <a:picLocks noChangeAspect="1"/>
          </p:cNvPicPr>
          <p:nvPr/>
        </p:nvPicPr>
        <p:blipFill>
          <a:blip r:embed="rId4"/>
          <a:srcRect r="65" b="65"/>
          <a:stretch>
            <a:fillRect/>
          </a:stretch>
        </p:blipFill>
        <p:spPr>
          <a:xfrm>
            <a:off x="4217230" y="2828925"/>
            <a:ext cx="9679297" cy="7214937"/>
          </a:xfrm>
          <a:prstGeom prst="rect">
            <a:avLst/>
          </a:prstGeom>
        </p:spPr>
      </p:pic>
      <p:grpSp>
        <p:nvGrpSpPr>
          <p:cNvPr id="7" name="Group 7"/>
          <p:cNvGrpSpPr>
            <a:grpSpLocks noChangeAspect="1"/>
          </p:cNvGrpSpPr>
          <p:nvPr/>
        </p:nvGrpSpPr>
        <p:grpSpPr>
          <a:xfrm>
            <a:off x="0" y="-322715"/>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229474"/>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28938" y="676369"/>
            <a:ext cx="12430125" cy="579871"/>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143797"/>
            <a:ext cx="12920289" cy="6400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A modo ejemplo, a continuación se muestran tres histogramas (A, B y C) correspondientes a las calificaciones obtenidas por tres diferentes grupos de alumnos de una asignatura. Veamos qué puede significar y qué conclusiones se pueden extraer de la forma de cada uno de ellos. Cada grupo tiene 22 alumnos que alcanzan notas comprendidas entre 0 y 10, y se ha decidido establecer cinco clases:		• Clase I: 0 &lt; nota ≤ 2</a:t>
            </a:r>
          </a:p>
          <a:p>
            <a:pPr algn="just">
              <a:lnSpc>
                <a:spcPts val="3600"/>
              </a:lnSpc>
            </a:pPr>
            <a:r>
              <a:rPr lang="en-US" sz="3000" spc="-119">
                <a:solidFill>
                  <a:srgbClr val="000000"/>
                </a:solidFill>
                <a:latin typeface="Montserrat"/>
              </a:rPr>
              <a:t> 			• Clase II: 2 &lt; nota ≤ 4</a:t>
            </a:r>
          </a:p>
          <a:p>
            <a:pPr algn="just">
              <a:lnSpc>
                <a:spcPts val="3600"/>
              </a:lnSpc>
            </a:pPr>
            <a:r>
              <a:rPr lang="en-US" sz="3000" spc="-119">
                <a:solidFill>
                  <a:srgbClr val="000000"/>
                </a:solidFill>
                <a:latin typeface="Montserrat"/>
              </a:rPr>
              <a:t> 			• Clase III: 4 &lt; nota ≤ 6</a:t>
            </a:r>
          </a:p>
          <a:p>
            <a:pPr algn="just">
              <a:lnSpc>
                <a:spcPts val="3600"/>
              </a:lnSpc>
            </a:pPr>
            <a:r>
              <a:rPr lang="en-US" sz="3000" spc="-119">
                <a:solidFill>
                  <a:srgbClr val="000000"/>
                </a:solidFill>
                <a:latin typeface="Montserrat"/>
              </a:rPr>
              <a:t> 			• Clase IV: 6 &lt; nota ≤ 8</a:t>
            </a:r>
          </a:p>
          <a:p>
            <a:pPr algn="just">
              <a:lnSpc>
                <a:spcPts val="3600"/>
              </a:lnSpc>
            </a:pPr>
            <a:r>
              <a:rPr lang="en-US" sz="3000" spc="-119">
                <a:solidFill>
                  <a:srgbClr val="000000"/>
                </a:solidFill>
                <a:latin typeface="Montserrat"/>
              </a:rPr>
              <a:t> 			• Clase V: 8 &lt; nota ≤ 10</a:t>
            </a:r>
          </a:p>
          <a:p>
            <a:pPr algn="just">
              <a:lnSpc>
                <a:spcPts val="3600"/>
              </a:lnSpc>
            </a:pPr>
            <a:r>
              <a:rPr lang="en-US" sz="3000" spc="-119">
                <a:solidFill>
                  <a:srgbClr val="000000"/>
                </a:solidFill>
                <a:latin typeface="Montserrat"/>
              </a:rPr>
              <a:t>El grupo A muestra una distribución razonablemente simétrica respecto de la clase con mayor frecuencia (alumnos cuyas notas están comprendidas entre 4 y 6). Esta distribución guarda similitud con la distribución normal.</a:t>
            </a:r>
          </a:p>
        </p:txBody>
      </p:sp>
      <p:grpSp>
        <p:nvGrpSpPr>
          <p:cNvPr id="6" name="Group 6"/>
          <p:cNvGrpSpPr>
            <a:grpSpLocks noChangeAspect="1"/>
          </p:cNvGrpSpPr>
          <p:nvPr/>
        </p:nvGrpSpPr>
        <p:grpSpPr>
          <a:xfrm>
            <a:off x="-114300" y="-300307"/>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26" b="226"/>
          <a:stretch>
            <a:fillRect/>
          </a:stretch>
        </p:blipFill>
        <p:spPr>
          <a:xfrm>
            <a:off x="3144862" y="2152650"/>
            <a:ext cx="12502573" cy="7203318"/>
          </a:xfrm>
          <a:prstGeom prst="rect">
            <a:avLst/>
          </a:prstGeom>
        </p:spPr>
      </p:pic>
      <p:grpSp>
        <p:nvGrpSpPr>
          <p:cNvPr id="6" name="Group 6"/>
          <p:cNvGrpSpPr>
            <a:grpSpLocks noChangeAspect="1"/>
          </p:cNvGrpSpPr>
          <p:nvPr/>
        </p:nvGrpSpPr>
        <p:grpSpPr>
          <a:xfrm>
            <a:off x="-114300" y="-14974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41006" y="2941411"/>
            <a:ext cx="12920289" cy="2743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el grupo B, la distribución muestra un sesgo positivo, estando la mayoría de los datos acumulados en la zona izquierda del gráfico y existiendo muy poca densidad en la zona derecha. Según esto, la mayoría de los alumnos están obteniendo notas muy bajas. Las razones pueden ser variadas: un profesor demasiado exigente, o un grupo de alumnos poco interesados en la asignatura.</a:t>
            </a:r>
          </a:p>
        </p:txBody>
      </p:sp>
      <p:grpSp>
        <p:nvGrpSpPr>
          <p:cNvPr id="6" name="Group 6"/>
          <p:cNvGrpSpPr>
            <a:grpSpLocks noChangeAspect="1"/>
          </p:cNvGrpSpPr>
          <p:nvPr/>
        </p:nvGrpSpPr>
        <p:grpSpPr>
          <a:xfrm>
            <a:off x="0" y="-62312"/>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587168" y="-77086"/>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082277" y="2433888"/>
            <a:ext cx="12920289" cy="4095750"/>
          </a:xfrm>
          <a:prstGeom prst="rect">
            <a:avLst/>
          </a:prstGeom>
        </p:spPr>
        <p:txBody>
          <a:bodyPr lIns="0" tIns="0" rIns="0" bIns="0" rtlCol="0" anchor="t">
            <a:spAutoFit/>
          </a:bodyPr>
          <a:lstStyle/>
          <a:p>
            <a:pPr algn="just">
              <a:lnSpc>
                <a:spcPts val="3240"/>
              </a:lnSpc>
            </a:pPr>
            <a:r>
              <a:rPr lang="en-US" sz="2700" spc="-107">
                <a:solidFill>
                  <a:srgbClr val="000000"/>
                </a:solidFill>
                <a:latin typeface="Montserrat"/>
              </a:rPr>
              <a:t>Algunos de los principios básicos de Ishikawa con referencia al Control de procesos y de la calidad eran los siguientes:</a:t>
            </a:r>
          </a:p>
          <a:p>
            <a:pPr algn="just">
              <a:lnSpc>
                <a:spcPts val="3240"/>
              </a:lnSpc>
            </a:pPr>
            <a:r>
              <a:rPr lang="en-US" sz="2700" spc="-107">
                <a:solidFill>
                  <a:srgbClr val="000000"/>
                </a:solidFill>
                <a:latin typeface="Montserrat"/>
              </a:rPr>
              <a:t> •Educación: la calidad empieza y termina con la educación.</a:t>
            </a:r>
          </a:p>
          <a:p>
            <a:pPr algn="just">
              <a:lnSpc>
                <a:spcPts val="3240"/>
              </a:lnSpc>
            </a:pPr>
            <a:r>
              <a:rPr lang="en-US" sz="2700" spc="-107">
                <a:solidFill>
                  <a:srgbClr val="000000"/>
                </a:solidFill>
                <a:latin typeface="Montserrat"/>
              </a:rPr>
              <a:t> •Cliente: es imprescindible identificar y satisfacer los requisitos del cliente.</a:t>
            </a:r>
          </a:p>
          <a:p>
            <a:pPr algn="just">
              <a:lnSpc>
                <a:spcPts val="3240"/>
              </a:lnSpc>
            </a:pPr>
            <a:r>
              <a:rPr lang="en-US" sz="2700" spc="-107">
                <a:solidFill>
                  <a:srgbClr val="000000"/>
                </a:solidFill>
                <a:latin typeface="Montserrat"/>
              </a:rPr>
              <a:t> •Proactividad: es más importante eliminar las causas de los problemas que los síntomas.</a:t>
            </a:r>
          </a:p>
          <a:p>
            <a:pPr algn="just">
              <a:lnSpc>
                <a:spcPts val="3240"/>
              </a:lnSpc>
            </a:pPr>
            <a:r>
              <a:rPr lang="en-US" sz="2700" spc="-107">
                <a:solidFill>
                  <a:srgbClr val="000000"/>
                </a:solidFill>
                <a:latin typeface="Montserrat"/>
              </a:rPr>
              <a:t> •Responsabilidad: el control de calidad es responsabilidad de todos los trabajadores.</a:t>
            </a:r>
          </a:p>
          <a:p>
            <a:pPr algn="just">
              <a:lnSpc>
                <a:spcPts val="3240"/>
              </a:lnSpc>
            </a:pPr>
            <a:r>
              <a:rPr lang="en-US" sz="2700" spc="-107">
                <a:solidFill>
                  <a:srgbClr val="000000"/>
                </a:solidFill>
                <a:latin typeface="Montserrat"/>
              </a:rPr>
              <a:t> •Comunicación: la información debe ser comunicada y difundida al personal de la organización.</a:t>
            </a:r>
          </a:p>
        </p:txBody>
      </p:sp>
      <p:grpSp>
        <p:nvGrpSpPr>
          <p:cNvPr id="6" name="Group 6"/>
          <p:cNvGrpSpPr>
            <a:grpSpLocks noChangeAspect="1"/>
          </p:cNvGrpSpPr>
          <p:nvPr/>
        </p:nvGrpSpPr>
        <p:grpSpPr>
          <a:xfrm>
            <a:off x="-114300" y="-86611"/>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37" b="137"/>
          <a:stretch>
            <a:fillRect/>
          </a:stretch>
        </p:blipFill>
        <p:spPr>
          <a:xfrm>
            <a:off x="2695608" y="2011152"/>
            <a:ext cx="12881157" cy="7452828"/>
          </a:xfrm>
          <a:prstGeom prst="rect">
            <a:avLst/>
          </a:prstGeom>
        </p:spPr>
      </p:pic>
      <p:grpSp>
        <p:nvGrpSpPr>
          <p:cNvPr id="6" name="Group 6"/>
          <p:cNvGrpSpPr>
            <a:grpSpLocks noChangeAspect="1"/>
          </p:cNvGrpSpPr>
          <p:nvPr/>
        </p:nvGrpSpPr>
        <p:grpSpPr>
          <a:xfrm>
            <a:off x="-57150" y="-431890"/>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581528"/>
            <a:ext cx="12920289" cy="18288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el grupo C, la distribución toma una forma peculiar, en la que se solapan dos distribuciones normales. Esto puede significar que el grupo esté formado por dos tipos de alumnos, con distintos conocimientos (repetidores y otros) y con distintos hábitos de estudio.</a:t>
            </a:r>
          </a:p>
        </p:txBody>
      </p:sp>
      <p:grpSp>
        <p:nvGrpSpPr>
          <p:cNvPr id="6" name="Group 6"/>
          <p:cNvGrpSpPr>
            <a:grpSpLocks noChangeAspect="1"/>
          </p:cNvGrpSpPr>
          <p:nvPr/>
        </p:nvGrpSpPr>
        <p:grpSpPr>
          <a:xfrm>
            <a:off x="0" y="-32452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19" b="119"/>
          <a:stretch>
            <a:fillRect/>
          </a:stretch>
        </p:blipFill>
        <p:spPr>
          <a:xfrm>
            <a:off x="2728955" y="2119164"/>
            <a:ext cx="12759121" cy="7344816"/>
          </a:xfrm>
          <a:prstGeom prst="rect">
            <a:avLst/>
          </a:prstGeom>
        </p:spPr>
      </p:pic>
      <p:grpSp>
        <p:nvGrpSpPr>
          <p:cNvPr id="6" name="Group 6"/>
          <p:cNvGrpSpPr>
            <a:grpSpLocks noChangeAspect="1"/>
          </p:cNvGrpSpPr>
          <p:nvPr/>
        </p:nvGrpSpPr>
        <p:grpSpPr>
          <a:xfrm>
            <a:off x="-114300" y="-324529"/>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2769519" y="3982946"/>
            <a:ext cx="12087225" cy="2228850"/>
          </a:xfrm>
          <a:prstGeom prst="rect">
            <a:avLst/>
          </a:prstGeom>
        </p:spPr>
        <p:txBody>
          <a:bodyPr lIns="0" tIns="0" rIns="0" bIns="0" rtlCol="0" anchor="t">
            <a:spAutoFit/>
          </a:bodyPr>
          <a:lstStyle/>
          <a:p>
            <a:pPr marL="385952" lvl="1" indent="-192976" algn="just">
              <a:lnSpc>
                <a:spcPts val="3599"/>
              </a:lnSpc>
              <a:buFont typeface="Arial"/>
              <a:buChar char="•"/>
            </a:pPr>
            <a:r>
              <a:rPr lang="en-US" sz="2999" spc="-116">
                <a:solidFill>
                  <a:srgbClr val="000000"/>
                </a:solidFill>
                <a:latin typeface="Montserrat"/>
              </a:rPr>
              <a:t>El análisis de correlación es un grupo de técnicas estadísticas usadas para medir la fuerza de la asociación entre dos variables.</a:t>
            </a:r>
          </a:p>
          <a:p>
            <a:pPr algn="just">
              <a:lnSpc>
                <a:spcPts val="3599"/>
              </a:lnSpc>
            </a:pPr>
            <a:endParaRPr lang="en-US" sz="2999" spc="-116">
              <a:solidFill>
                <a:srgbClr val="000000"/>
              </a:solidFill>
              <a:latin typeface="Montserrat"/>
            </a:endParaRPr>
          </a:p>
          <a:p>
            <a:pPr marL="386079" lvl="1" indent="-193040" algn="just">
              <a:lnSpc>
                <a:spcPts val="3599"/>
              </a:lnSpc>
              <a:buFont typeface="Arial"/>
              <a:buChar char="•"/>
            </a:pPr>
            <a:r>
              <a:rPr lang="en-US" sz="2999" spc="-119">
                <a:solidFill>
                  <a:srgbClr val="000000"/>
                </a:solidFill>
                <a:latin typeface="Montserrat"/>
              </a:rPr>
              <a:t>Un diagrama de dispersión es una gráfica que representa la relación entre dos variables.</a:t>
            </a:r>
          </a:p>
        </p:txBody>
      </p:sp>
      <p:sp>
        <p:nvSpPr>
          <p:cNvPr id="4" name="TextBox 4"/>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5" name="TextBox 5"/>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6" name="TextBox 6"/>
          <p:cNvSpPr txBox="1"/>
          <p:nvPr/>
        </p:nvSpPr>
        <p:spPr>
          <a:xfrm>
            <a:off x="2769519" y="1696988"/>
            <a:ext cx="12430125" cy="457200"/>
          </a:xfrm>
          <a:prstGeom prst="rect">
            <a:avLst/>
          </a:prstGeom>
        </p:spPr>
        <p:txBody>
          <a:bodyPr lIns="0" tIns="0" rIns="0" bIns="0" rtlCol="0" anchor="t">
            <a:spAutoFit/>
          </a:bodyPr>
          <a:lstStyle/>
          <a:p>
            <a:pPr algn="just">
              <a:lnSpc>
                <a:spcPts val="3600"/>
              </a:lnSpc>
            </a:pPr>
            <a:r>
              <a:rPr lang="en-US" sz="3000" u="sng" spc="44">
                <a:solidFill>
                  <a:srgbClr val="3B495C"/>
                </a:solidFill>
                <a:latin typeface="Montserrat Extra-Bold Bold"/>
              </a:rPr>
              <a:t>5- Diagrama de Correlación o Dispersión</a:t>
            </a:r>
          </a:p>
        </p:txBody>
      </p:sp>
      <p:sp>
        <p:nvSpPr>
          <p:cNvPr id="7" name="TextBox 7"/>
          <p:cNvSpPr txBox="1"/>
          <p:nvPr/>
        </p:nvSpPr>
        <p:spPr>
          <a:xfrm>
            <a:off x="3671887" y="2733236"/>
            <a:ext cx="6600825" cy="542925"/>
          </a:xfrm>
          <a:prstGeom prst="rect">
            <a:avLst/>
          </a:prstGeom>
        </p:spPr>
        <p:txBody>
          <a:bodyPr lIns="0" tIns="0" rIns="0" bIns="0" rtlCol="0" anchor="t">
            <a:spAutoFit/>
          </a:bodyPr>
          <a:lstStyle/>
          <a:p>
            <a:pPr algn="just">
              <a:lnSpc>
                <a:spcPts val="4320"/>
              </a:lnSpc>
            </a:pPr>
            <a:r>
              <a:rPr lang="en-US" sz="3600" u="sng" spc="-143">
                <a:solidFill>
                  <a:srgbClr val="000000"/>
                </a:solidFill>
                <a:latin typeface="Montserrat Extra-Bold Bold"/>
              </a:rPr>
              <a:t>Correlación entre variables</a:t>
            </a:r>
          </a:p>
        </p:txBody>
      </p:sp>
      <p:grpSp>
        <p:nvGrpSpPr>
          <p:cNvPr id="8" name="Group 8"/>
          <p:cNvGrpSpPr>
            <a:grpSpLocks noChangeAspect="1"/>
          </p:cNvGrpSpPr>
          <p:nvPr/>
        </p:nvGrpSpPr>
        <p:grpSpPr>
          <a:xfrm>
            <a:off x="0" y="-324529"/>
            <a:ext cx="18516600" cy="1858101"/>
            <a:chOff x="0" y="0"/>
            <a:chExt cx="24688800" cy="2477468"/>
          </a:xfrm>
        </p:grpSpPr>
        <p:sp>
          <p:nvSpPr>
            <p:cNvPr id="9" name="Freeform 9"/>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3100388" y="3606664"/>
            <a:ext cx="12087225" cy="2893695"/>
          </a:xfrm>
          <a:prstGeom prst="rect">
            <a:avLst/>
          </a:prstGeom>
        </p:spPr>
        <p:txBody>
          <a:bodyPr lIns="0" tIns="0" rIns="0" bIns="0" rtlCol="0" anchor="t">
            <a:spAutoFit/>
          </a:bodyPr>
          <a:lstStyle/>
          <a:p>
            <a:pPr marL="386080" lvl="1" indent="-193040" algn="l">
              <a:lnSpc>
                <a:spcPts val="3240"/>
              </a:lnSpc>
              <a:buFont typeface="Arial"/>
              <a:buChar char="•"/>
            </a:pPr>
            <a:r>
              <a:rPr lang="en-US" sz="3000" spc="-119">
                <a:solidFill>
                  <a:srgbClr val="000000"/>
                </a:solidFill>
                <a:latin typeface="Arimo"/>
              </a:rPr>
              <a:t>El coeficiente de correlación (</a:t>
            </a:r>
            <a:r>
              <a:rPr lang="en-US" sz="3000" spc="-119">
                <a:solidFill>
                  <a:srgbClr val="000000"/>
                </a:solidFill>
                <a:latin typeface="Arimo Italics"/>
              </a:rPr>
              <a:t>r</a:t>
            </a:r>
            <a:r>
              <a:rPr lang="en-US" sz="3000" spc="-119">
                <a:solidFill>
                  <a:srgbClr val="000000"/>
                </a:solidFill>
                <a:latin typeface="Arimo"/>
              </a:rPr>
              <a:t>) es una medida de la intensidad de la relación lineal entre dos variables.</a:t>
            </a:r>
          </a:p>
          <a:p>
            <a:pPr marL="386080" lvl="1" indent="-193040" algn="l">
              <a:lnSpc>
                <a:spcPts val="3240"/>
              </a:lnSpc>
              <a:buFont typeface="Arial"/>
              <a:buChar char="•"/>
            </a:pPr>
            <a:r>
              <a:rPr lang="en-US" sz="3000" spc="-119">
                <a:solidFill>
                  <a:srgbClr val="000000"/>
                </a:solidFill>
                <a:latin typeface="Arimo"/>
              </a:rPr>
              <a:t>Puede tomar cualquier valor de  -1.00 a 1.00.</a:t>
            </a:r>
          </a:p>
          <a:p>
            <a:pPr marL="386080" lvl="1" indent="-193040" algn="l">
              <a:lnSpc>
                <a:spcPts val="3240"/>
              </a:lnSpc>
              <a:buFont typeface="Arial"/>
              <a:buChar char="•"/>
            </a:pPr>
            <a:r>
              <a:rPr lang="en-US" sz="3000" spc="-119">
                <a:solidFill>
                  <a:srgbClr val="000000"/>
                </a:solidFill>
                <a:latin typeface="Arimo"/>
              </a:rPr>
              <a:t>Los valores de -1.00 o 1.00 indican la correlación perfecta y fuerte.</a:t>
            </a:r>
          </a:p>
          <a:p>
            <a:pPr marL="386080" lvl="1" indent="-193040" algn="l">
              <a:lnSpc>
                <a:spcPts val="3240"/>
              </a:lnSpc>
              <a:buFont typeface="Arial"/>
              <a:buChar char="•"/>
            </a:pPr>
            <a:r>
              <a:rPr lang="en-US" sz="3000" spc="-119">
                <a:solidFill>
                  <a:srgbClr val="000000"/>
                </a:solidFill>
                <a:latin typeface="Arimo"/>
              </a:rPr>
              <a:t>Los valores cerca de 0.0 indican la correlación débil.</a:t>
            </a:r>
          </a:p>
          <a:p>
            <a:pPr marL="386080" lvl="1" indent="-193040" algn="l">
              <a:lnSpc>
                <a:spcPts val="3240"/>
              </a:lnSpc>
              <a:buFont typeface="Arial"/>
              <a:buChar char="•"/>
            </a:pPr>
            <a:r>
              <a:rPr lang="en-US" sz="3000" spc="-119">
                <a:solidFill>
                  <a:srgbClr val="000000"/>
                </a:solidFill>
                <a:latin typeface="Arimo"/>
              </a:rPr>
              <a:t>Los valores negativos indican una relación inversa y los valores positivos indican una relación directa.</a:t>
            </a:r>
          </a:p>
        </p:txBody>
      </p:sp>
      <p:sp>
        <p:nvSpPr>
          <p:cNvPr id="4" name="TextBox 4"/>
          <p:cNvSpPr txBox="1"/>
          <p:nvPr/>
        </p:nvSpPr>
        <p:spPr>
          <a:xfrm>
            <a:off x="2731574" y="1970126"/>
            <a:ext cx="12596253" cy="657225"/>
          </a:xfrm>
          <a:prstGeom prst="rect">
            <a:avLst/>
          </a:prstGeom>
        </p:spPr>
        <p:txBody>
          <a:bodyPr lIns="0" tIns="0" rIns="0" bIns="0" rtlCol="0" anchor="t">
            <a:spAutoFit/>
          </a:bodyPr>
          <a:lstStyle/>
          <a:p>
            <a:pPr algn="l">
              <a:lnSpc>
                <a:spcPts val="5280"/>
              </a:lnSpc>
            </a:pPr>
            <a:r>
              <a:rPr lang="en-US" sz="4400" spc="65">
                <a:solidFill>
                  <a:srgbClr val="000000"/>
                </a:solidFill>
                <a:latin typeface="Montserrat Extra-Bold"/>
              </a:rPr>
              <a:t>EL COEFICIENTE DE CORRELACIÓN, r</a:t>
            </a:r>
          </a:p>
        </p:txBody>
      </p:sp>
      <p:sp>
        <p:nvSpPr>
          <p:cNvPr id="5" name="TextBox 5"/>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6" name="TextBox 6"/>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grpSp>
        <p:nvGrpSpPr>
          <p:cNvPr id="7" name="Group 7"/>
          <p:cNvGrpSpPr>
            <a:grpSpLocks noChangeAspect="1"/>
          </p:cNvGrpSpPr>
          <p:nvPr/>
        </p:nvGrpSpPr>
        <p:grpSpPr>
          <a:xfrm>
            <a:off x="-228600" y="-324529"/>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2791868" y="2291470"/>
            <a:ext cx="12596253" cy="647700"/>
          </a:xfrm>
          <a:prstGeom prst="rect">
            <a:avLst/>
          </a:prstGeom>
        </p:spPr>
        <p:txBody>
          <a:bodyPr lIns="0" tIns="0" rIns="0" bIns="0" rtlCol="0" anchor="t">
            <a:spAutoFit/>
          </a:bodyPr>
          <a:lstStyle/>
          <a:p>
            <a:pPr algn="l">
              <a:lnSpc>
                <a:spcPts val="5160"/>
              </a:lnSpc>
            </a:pPr>
            <a:r>
              <a:rPr lang="en-US" sz="4300" spc="63">
                <a:solidFill>
                  <a:srgbClr val="000000"/>
                </a:solidFill>
                <a:latin typeface="Montserrat Extra-Bold"/>
              </a:rPr>
              <a:t>EL DIAGRAMA DE DISPERSIÓN</a:t>
            </a:r>
          </a:p>
        </p:txBody>
      </p:sp>
      <p:sp>
        <p:nvSpPr>
          <p:cNvPr id="4" name="TextBox 4"/>
          <p:cNvSpPr txBox="1"/>
          <p:nvPr/>
        </p:nvSpPr>
        <p:spPr>
          <a:xfrm>
            <a:off x="2683855" y="3479602"/>
            <a:ext cx="13028301" cy="4114800"/>
          </a:xfrm>
          <a:prstGeom prst="rect">
            <a:avLst/>
          </a:prstGeom>
        </p:spPr>
        <p:txBody>
          <a:bodyPr lIns="0" tIns="0" rIns="0" bIns="0" rtlCol="0" anchor="t">
            <a:spAutoFit/>
          </a:bodyPr>
          <a:lstStyle/>
          <a:p>
            <a:pPr marL="386080" lvl="1" indent="-193040" algn="just">
              <a:lnSpc>
                <a:spcPts val="3600"/>
              </a:lnSpc>
              <a:buFont typeface="Arial"/>
              <a:buChar char="•"/>
            </a:pPr>
            <a:r>
              <a:rPr lang="en-US" sz="3000" spc="-119">
                <a:solidFill>
                  <a:srgbClr val="000000"/>
                </a:solidFill>
                <a:latin typeface="Montserrat"/>
              </a:rPr>
              <a:t>Un diagrama de dispersión es una gráfica en la cual cada punto representa un par de valores observados de las variables independiente y dependiente. El valor de la variable independiente X, se grafica en el eje horizontal, y el valor de la variable dependiente Y, se grafica en el eje vertical. </a:t>
            </a:r>
          </a:p>
          <a:p>
            <a:pPr marL="386080" lvl="1" indent="-193040" algn="just">
              <a:lnSpc>
                <a:spcPts val="3600"/>
              </a:lnSpc>
              <a:buFont typeface="Arial"/>
              <a:buChar char="•"/>
            </a:pPr>
            <a:r>
              <a:rPr lang="en-US" sz="3000" spc="-119">
                <a:solidFill>
                  <a:srgbClr val="000000"/>
                </a:solidFill>
                <a:latin typeface="Montserrat"/>
              </a:rPr>
              <a:t>La forma de la relación que se representa en el diagrama de dispersión puede ser: Curvilínea  ó  Lineal.</a:t>
            </a:r>
          </a:p>
          <a:p>
            <a:pPr marL="386080" lvl="1" indent="-193040" algn="just">
              <a:lnSpc>
                <a:spcPts val="3600"/>
              </a:lnSpc>
              <a:buFont typeface="Arial"/>
              <a:buChar char="•"/>
            </a:pPr>
            <a:r>
              <a:rPr lang="en-US" sz="3000" spc="-119">
                <a:solidFill>
                  <a:srgbClr val="000000"/>
                </a:solidFill>
                <a:latin typeface="Montserrat"/>
              </a:rPr>
              <a:t>Si el diagrama de dispersión indica una relación lineal, entonces se ajusta una línea recta a los datos.</a:t>
            </a:r>
          </a:p>
        </p:txBody>
      </p:sp>
      <p:sp>
        <p:nvSpPr>
          <p:cNvPr id="5" name="TextBox 5"/>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6" name="TextBox 6"/>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grpSp>
        <p:nvGrpSpPr>
          <p:cNvPr id="7" name="Group 7"/>
          <p:cNvGrpSpPr>
            <a:grpSpLocks noChangeAspect="1"/>
          </p:cNvGrpSpPr>
          <p:nvPr/>
        </p:nvGrpSpPr>
        <p:grpSpPr>
          <a:xfrm>
            <a:off x="0" y="-324529"/>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grpSp>
        <p:nvGrpSpPr>
          <p:cNvPr id="5" name="Group 5"/>
          <p:cNvGrpSpPr>
            <a:grpSpLocks noChangeAspect="1"/>
          </p:cNvGrpSpPr>
          <p:nvPr/>
        </p:nvGrpSpPr>
        <p:grpSpPr>
          <a:xfrm>
            <a:off x="0" y="-305228"/>
            <a:ext cx="18516600" cy="1858101"/>
            <a:chOff x="0" y="0"/>
            <a:chExt cx="24688800" cy="2477468"/>
          </a:xfrm>
        </p:grpSpPr>
        <p:sp>
          <p:nvSpPr>
            <p:cNvPr id="6" name="Freeform 6"/>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pic>
        <p:nvPicPr>
          <p:cNvPr id="7" name="Picture 7"/>
          <p:cNvPicPr>
            <a:picLocks noChangeAspect="1"/>
          </p:cNvPicPr>
          <p:nvPr/>
        </p:nvPicPr>
        <p:blipFill>
          <a:blip r:embed="rId4"/>
          <a:srcRect/>
          <a:stretch>
            <a:fillRect/>
          </a:stretch>
        </p:blipFill>
        <p:spPr>
          <a:xfrm>
            <a:off x="3708980" y="2774867"/>
            <a:ext cx="9245776" cy="6323075"/>
          </a:xfrm>
          <a:prstGeom prst="rect">
            <a:avLst/>
          </a:prstGeom>
        </p:spPr>
      </p:pic>
      <p:sp>
        <p:nvSpPr>
          <p:cNvPr id="8" name="TextBox 8"/>
          <p:cNvSpPr txBox="1"/>
          <p:nvPr/>
        </p:nvSpPr>
        <p:spPr>
          <a:xfrm>
            <a:off x="3030968" y="1936667"/>
            <a:ext cx="12087225" cy="457200"/>
          </a:xfrm>
          <a:prstGeom prst="rect">
            <a:avLst/>
          </a:prstGeom>
        </p:spPr>
        <p:txBody>
          <a:bodyPr lIns="0" tIns="0" rIns="0" bIns="0" rtlCol="0" anchor="t">
            <a:spAutoFit/>
          </a:bodyPr>
          <a:lstStyle/>
          <a:p>
            <a:pPr algn="l">
              <a:lnSpc>
                <a:spcPts val="3600"/>
              </a:lnSpc>
            </a:pPr>
            <a:r>
              <a:rPr lang="en-US" sz="3000">
                <a:solidFill>
                  <a:srgbClr val="000000"/>
                </a:solidFill>
                <a:latin typeface="Montserrat Light"/>
              </a:rPr>
              <a:t>Correlación negativa perfecta</a:t>
            </a:r>
          </a:p>
        </p:txBody>
      </p:sp>
      <p:sp>
        <p:nvSpPr>
          <p:cNvPr id="9" name="TextBox 9"/>
          <p:cNvSpPr txBox="1"/>
          <p:nvPr/>
        </p:nvSpPr>
        <p:spPr>
          <a:xfrm>
            <a:off x="8766209" y="9202717"/>
            <a:ext cx="308372" cy="629922"/>
          </a:xfrm>
          <a:prstGeom prst="rect">
            <a:avLst/>
          </a:prstGeom>
        </p:spPr>
        <p:txBody>
          <a:bodyPr lIns="0" tIns="0" rIns="0" bIns="0" rtlCol="0" anchor="t">
            <a:spAutoFit/>
          </a:bodyPr>
          <a:lstStyle/>
          <a:p>
            <a:pPr algn="ctr">
              <a:lnSpc>
                <a:spcPts val="5179"/>
              </a:lnSpc>
            </a:pPr>
            <a:r>
              <a:rPr lang="en-US" sz="3699">
                <a:solidFill>
                  <a:srgbClr val="000000"/>
                </a:solidFill>
                <a:latin typeface="Montserrat"/>
              </a:rPr>
              <a:t>X</a:t>
            </a:r>
          </a:p>
        </p:txBody>
      </p:sp>
      <p:sp>
        <p:nvSpPr>
          <p:cNvPr id="10" name="TextBox 10"/>
          <p:cNvSpPr txBox="1"/>
          <p:nvPr/>
        </p:nvSpPr>
        <p:spPr>
          <a:xfrm>
            <a:off x="1764805" y="4795202"/>
            <a:ext cx="298400" cy="629922"/>
          </a:xfrm>
          <a:prstGeom prst="rect">
            <a:avLst/>
          </a:prstGeom>
        </p:spPr>
        <p:txBody>
          <a:bodyPr lIns="0" tIns="0" rIns="0" bIns="0" rtlCol="0" anchor="t">
            <a:spAutoFit/>
          </a:bodyPr>
          <a:lstStyle/>
          <a:p>
            <a:pPr algn="ctr">
              <a:lnSpc>
                <a:spcPts val="5179"/>
              </a:lnSpc>
            </a:pPr>
            <a:r>
              <a:rPr lang="en-US" sz="3699">
                <a:solidFill>
                  <a:srgbClr val="000000"/>
                </a:solidFill>
                <a:latin typeface="Montserrat"/>
              </a:rPr>
              <a:t>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grpSp>
        <p:nvGrpSpPr>
          <p:cNvPr id="5" name="Group 5"/>
          <p:cNvGrpSpPr>
            <a:grpSpLocks noChangeAspect="1"/>
          </p:cNvGrpSpPr>
          <p:nvPr/>
        </p:nvGrpSpPr>
        <p:grpSpPr>
          <a:xfrm>
            <a:off x="0" y="-305228"/>
            <a:ext cx="18516600" cy="1858101"/>
            <a:chOff x="0" y="0"/>
            <a:chExt cx="24688800" cy="2477468"/>
          </a:xfrm>
        </p:grpSpPr>
        <p:sp>
          <p:nvSpPr>
            <p:cNvPr id="6" name="Freeform 6"/>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pic>
        <p:nvPicPr>
          <p:cNvPr id="7" name="Picture 7"/>
          <p:cNvPicPr>
            <a:picLocks noChangeAspect="1"/>
          </p:cNvPicPr>
          <p:nvPr/>
        </p:nvPicPr>
        <p:blipFill>
          <a:blip r:embed="rId4"/>
          <a:srcRect/>
          <a:stretch>
            <a:fillRect/>
          </a:stretch>
        </p:blipFill>
        <p:spPr>
          <a:xfrm>
            <a:off x="3651329" y="2688729"/>
            <a:ext cx="9245776" cy="6323075"/>
          </a:xfrm>
          <a:prstGeom prst="rect">
            <a:avLst/>
          </a:prstGeom>
        </p:spPr>
      </p:pic>
      <p:sp>
        <p:nvSpPr>
          <p:cNvPr id="8" name="TextBox 8"/>
          <p:cNvSpPr txBox="1"/>
          <p:nvPr/>
        </p:nvSpPr>
        <p:spPr>
          <a:xfrm>
            <a:off x="2230605" y="1695748"/>
            <a:ext cx="12087225" cy="1957387"/>
          </a:xfrm>
          <a:prstGeom prst="rect">
            <a:avLst/>
          </a:prstGeom>
        </p:spPr>
        <p:txBody>
          <a:bodyPr lIns="0" tIns="0" rIns="0" bIns="0" rtlCol="0" anchor="t">
            <a:spAutoFit/>
          </a:bodyPr>
          <a:lstStyle/>
          <a:p>
            <a:pPr algn="l">
              <a:lnSpc>
                <a:spcPts val="4319"/>
              </a:lnSpc>
            </a:pPr>
            <a:r>
              <a:rPr lang="en-US" sz="3599">
                <a:solidFill>
                  <a:srgbClr val="44546A"/>
                </a:solidFill>
                <a:latin typeface="Arimo Light"/>
              </a:rPr>
              <a:t>Correlación positiva perfecta</a:t>
            </a:r>
          </a:p>
        </p:txBody>
      </p:sp>
      <p:sp>
        <p:nvSpPr>
          <p:cNvPr id="9" name="TextBox 9"/>
          <p:cNvSpPr txBox="1"/>
          <p:nvPr/>
        </p:nvSpPr>
        <p:spPr>
          <a:xfrm>
            <a:off x="1764805" y="4795202"/>
            <a:ext cx="298400" cy="629922"/>
          </a:xfrm>
          <a:prstGeom prst="rect">
            <a:avLst/>
          </a:prstGeom>
        </p:spPr>
        <p:txBody>
          <a:bodyPr lIns="0" tIns="0" rIns="0" bIns="0" rtlCol="0" anchor="t">
            <a:spAutoFit/>
          </a:bodyPr>
          <a:lstStyle/>
          <a:p>
            <a:pPr algn="ctr">
              <a:lnSpc>
                <a:spcPts val="5179"/>
              </a:lnSpc>
            </a:pPr>
            <a:r>
              <a:rPr lang="en-US" sz="3699">
                <a:solidFill>
                  <a:srgbClr val="000000"/>
                </a:solidFill>
                <a:latin typeface="Montserrat"/>
              </a:rPr>
              <a:t>Y</a:t>
            </a:r>
          </a:p>
        </p:txBody>
      </p:sp>
      <p:sp>
        <p:nvSpPr>
          <p:cNvPr id="10" name="TextBox 10"/>
          <p:cNvSpPr txBox="1"/>
          <p:nvPr/>
        </p:nvSpPr>
        <p:spPr>
          <a:xfrm>
            <a:off x="8619825" y="9191625"/>
            <a:ext cx="308372" cy="629922"/>
          </a:xfrm>
          <a:prstGeom prst="rect">
            <a:avLst/>
          </a:prstGeom>
        </p:spPr>
        <p:txBody>
          <a:bodyPr lIns="0" tIns="0" rIns="0" bIns="0" rtlCol="0" anchor="t">
            <a:spAutoFit/>
          </a:bodyPr>
          <a:lstStyle/>
          <a:p>
            <a:pPr algn="ctr">
              <a:lnSpc>
                <a:spcPts val="5179"/>
              </a:lnSpc>
            </a:pPr>
            <a:r>
              <a:rPr lang="en-US" sz="3699">
                <a:solidFill>
                  <a:srgbClr val="000000"/>
                </a:solidFill>
                <a:latin typeface="Montserrat"/>
              </a:rPr>
              <a:t>X</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grpSp>
        <p:nvGrpSpPr>
          <p:cNvPr id="5" name="Group 5"/>
          <p:cNvGrpSpPr>
            <a:grpSpLocks noChangeAspect="1"/>
          </p:cNvGrpSpPr>
          <p:nvPr/>
        </p:nvGrpSpPr>
        <p:grpSpPr>
          <a:xfrm>
            <a:off x="0" y="-305228"/>
            <a:ext cx="18516600" cy="1858101"/>
            <a:chOff x="0" y="0"/>
            <a:chExt cx="24688800" cy="2477468"/>
          </a:xfrm>
        </p:grpSpPr>
        <p:sp>
          <p:nvSpPr>
            <p:cNvPr id="6" name="Freeform 6"/>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pic>
        <p:nvPicPr>
          <p:cNvPr id="7" name="Picture 7"/>
          <p:cNvPicPr>
            <a:picLocks noChangeAspect="1"/>
          </p:cNvPicPr>
          <p:nvPr/>
        </p:nvPicPr>
        <p:blipFill>
          <a:blip r:embed="rId4"/>
          <a:srcRect/>
          <a:stretch>
            <a:fillRect/>
          </a:stretch>
        </p:blipFill>
        <p:spPr>
          <a:xfrm>
            <a:off x="4306140" y="2656674"/>
            <a:ext cx="9245776" cy="6323075"/>
          </a:xfrm>
          <a:prstGeom prst="rect">
            <a:avLst/>
          </a:prstGeom>
        </p:spPr>
      </p:pic>
      <p:sp>
        <p:nvSpPr>
          <p:cNvPr id="8" name="TextBox 8"/>
          <p:cNvSpPr txBox="1"/>
          <p:nvPr/>
        </p:nvSpPr>
        <p:spPr>
          <a:xfrm>
            <a:off x="2505968" y="5233318"/>
            <a:ext cx="614959" cy="584893"/>
          </a:xfrm>
          <a:prstGeom prst="rect">
            <a:avLst/>
          </a:prstGeom>
        </p:spPr>
        <p:txBody>
          <a:bodyPr lIns="0" tIns="0" rIns="0" bIns="0" rtlCol="0" anchor="t">
            <a:spAutoFit/>
          </a:bodyPr>
          <a:lstStyle/>
          <a:p>
            <a:pPr algn="l">
              <a:lnSpc>
                <a:spcPts val="4319"/>
              </a:lnSpc>
            </a:pPr>
            <a:r>
              <a:rPr lang="en-US" sz="3599">
                <a:solidFill>
                  <a:srgbClr val="000000"/>
                </a:solidFill>
                <a:latin typeface="Arimo"/>
              </a:rPr>
              <a:t>   </a:t>
            </a:r>
            <a:r>
              <a:rPr lang="en-US" sz="3599">
                <a:solidFill>
                  <a:srgbClr val="000000"/>
                </a:solidFill>
                <a:latin typeface="Arimo Italics"/>
              </a:rPr>
              <a:t>Y</a:t>
            </a:r>
          </a:p>
        </p:txBody>
      </p:sp>
      <p:sp>
        <p:nvSpPr>
          <p:cNvPr id="9" name="TextBox 9"/>
          <p:cNvSpPr txBox="1"/>
          <p:nvPr/>
        </p:nvSpPr>
        <p:spPr>
          <a:xfrm>
            <a:off x="8276629" y="8673407"/>
            <a:ext cx="867371" cy="584893"/>
          </a:xfrm>
          <a:prstGeom prst="rect">
            <a:avLst/>
          </a:prstGeom>
        </p:spPr>
        <p:txBody>
          <a:bodyPr lIns="0" tIns="0" rIns="0" bIns="0" rtlCol="0" anchor="t">
            <a:spAutoFit/>
          </a:bodyPr>
          <a:lstStyle/>
          <a:p>
            <a:pPr algn="l">
              <a:lnSpc>
                <a:spcPts val="4319"/>
              </a:lnSpc>
            </a:pPr>
            <a:r>
              <a:rPr lang="en-US" sz="3599">
                <a:solidFill>
                  <a:srgbClr val="000000"/>
                </a:solidFill>
                <a:latin typeface="Arimo"/>
              </a:rPr>
              <a:t>     </a:t>
            </a:r>
            <a:r>
              <a:rPr lang="en-US" sz="3599">
                <a:solidFill>
                  <a:srgbClr val="000000"/>
                </a:solidFill>
                <a:latin typeface="Arimo Italics"/>
              </a:rPr>
              <a:t>X</a:t>
            </a:r>
          </a:p>
        </p:txBody>
      </p:sp>
      <p:sp>
        <p:nvSpPr>
          <p:cNvPr id="10" name="TextBox 10"/>
          <p:cNvSpPr txBox="1"/>
          <p:nvPr/>
        </p:nvSpPr>
        <p:spPr>
          <a:xfrm>
            <a:off x="4586898" y="1882079"/>
            <a:ext cx="3459361" cy="493014"/>
          </a:xfrm>
          <a:prstGeom prst="rect">
            <a:avLst/>
          </a:prstGeom>
        </p:spPr>
        <p:txBody>
          <a:bodyPr lIns="0" tIns="0" rIns="0" bIns="0" rtlCol="0" anchor="t">
            <a:spAutoFit/>
          </a:bodyPr>
          <a:lstStyle/>
          <a:p>
            <a:pPr algn="ctr">
              <a:lnSpc>
                <a:spcPts val="3888"/>
              </a:lnSpc>
              <a:spcBef>
                <a:spcPct val="0"/>
              </a:spcBef>
            </a:pPr>
            <a:r>
              <a:rPr lang="en-US" sz="3600" spc="-143">
                <a:solidFill>
                  <a:srgbClr val="000000"/>
                </a:solidFill>
                <a:latin typeface="Montserrat"/>
              </a:rPr>
              <a:t>Correlación cero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grpSp>
        <p:nvGrpSpPr>
          <p:cNvPr id="5" name="Group 5"/>
          <p:cNvGrpSpPr>
            <a:grpSpLocks noChangeAspect="1"/>
          </p:cNvGrpSpPr>
          <p:nvPr/>
        </p:nvGrpSpPr>
        <p:grpSpPr>
          <a:xfrm>
            <a:off x="0" y="-305228"/>
            <a:ext cx="18516600" cy="1858101"/>
            <a:chOff x="0" y="0"/>
            <a:chExt cx="24688800" cy="2477468"/>
          </a:xfrm>
        </p:grpSpPr>
        <p:sp>
          <p:nvSpPr>
            <p:cNvPr id="6" name="Freeform 6"/>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pic>
        <p:nvPicPr>
          <p:cNvPr id="7" name="Picture 7"/>
          <p:cNvPicPr>
            <a:picLocks noChangeAspect="1"/>
          </p:cNvPicPr>
          <p:nvPr/>
        </p:nvPicPr>
        <p:blipFill>
          <a:blip r:embed="rId4"/>
          <a:srcRect/>
          <a:stretch>
            <a:fillRect/>
          </a:stretch>
        </p:blipFill>
        <p:spPr>
          <a:xfrm>
            <a:off x="3859271" y="2833515"/>
            <a:ext cx="8584248" cy="6424785"/>
          </a:xfrm>
          <a:prstGeom prst="rect">
            <a:avLst/>
          </a:prstGeom>
        </p:spPr>
      </p:pic>
      <p:sp>
        <p:nvSpPr>
          <p:cNvPr id="8" name="TextBox 8"/>
          <p:cNvSpPr txBox="1"/>
          <p:nvPr/>
        </p:nvSpPr>
        <p:spPr>
          <a:xfrm>
            <a:off x="-1986714" y="1724323"/>
            <a:ext cx="12087225" cy="542925"/>
          </a:xfrm>
          <a:prstGeom prst="rect">
            <a:avLst/>
          </a:prstGeom>
        </p:spPr>
        <p:txBody>
          <a:bodyPr lIns="0" tIns="0" rIns="0" bIns="0" rtlCol="0" anchor="t">
            <a:spAutoFit/>
          </a:bodyPr>
          <a:lstStyle/>
          <a:p>
            <a:pPr algn="r">
              <a:lnSpc>
                <a:spcPts val="4320"/>
              </a:lnSpc>
            </a:pPr>
            <a:r>
              <a:rPr lang="en-US" sz="3600">
                <a:solidFill>
                  <a:srgbClr val="44546A"/>
                </a:solidFill>
                <a:latin typeface="Montserrat Light"/>
              </a:rPr>
              <a:t>Correlación positiva fuerte</a:t>
            </a:r>
          </a:p>
        </p:txBody>
      </p:sp>
      <p:sp>
        <p:nvSpPr>
          <p:cNvPr id="9" name="TextBox 9"/>
          <p:cNvSpPr txBox="1"/>
          <p:nvPr/>
        </p:nvSpPr>
        <p:spPr>
          <a:xfrm>
            <a:off x="2505968" y="5274209"/>
            <a:ext cx="614959" cy="584893"/>
          </a:xfrm>
          <a:prstGeom prst="rect">
            <a:avLst/>
          </a:prstGeom>
        </p:spPr>
        <p:txBody>
          <a:bodyPr lIns="0" tIns="0" rIns="0" bIns="0" rtlCol="0" anchor="t">
            <a:spAutoFit/>
          </a:bodyPr>
          <a:lstStyle/>
          <a:p>
            <a:pPr algn="l">
              <a:lnSpc>
                <a:spcPts val="4319"/>
              </a:lnSpc>
            </a:pPr>
            <a:r>
              <a:rPr lang="en-US" sz="3599">
                <a:solidFill>
                  <a:srgbClr val="000000"/>
                </a:solidFill>
                <a:latin typeface="Arimo"/>
              </a:rPr>
              <a:t>   </a:t>
            </a:r>
            <a:r>
              <a:rPr lang="en-US" sz="3599">
                <a:solidFill>
                  <a:srgbClr val="000000"/>
                </a:solidFill>
                <a:latin typeface="Arimo Italics"/>
              </a:rPr>
              <a: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05" b="205"/>
          <a:stretch>
            <a:fillRect/>
          </a:stretch>
        </p:blipFill>
        <p:spPr>
          <a:xfrm>
            <a:off x="4371975" y="1786644"/>
            <a:ext cx="10171551" cy="7836764"/>
          </a:xfrm>
          <a:prstGeom prst="rect">
            <a:avLst/>
          </a:prstGeom>
        </p:spPr>
      </p:pic>
      <p:sp>
        <p:nvSpPr>
          <p:cNvPr id="6" name="TextBox 6"/>
          <p:cNvSpPr txBox="1"/>
          <p:nvPr/>
        </p:nvSpPr>
        <p:spPr>
          <a:xfrm>
            <a:off x="7595067" y="3564731"/>
            <a:ext cx="2034987" cy="914400"/>
          </a:xfrm>
          <a:prstGeom prst="rect">
            <a:avLst/>
          </a:prstGeom>
        </p:spPr>
        <p:txBody>
          <a:bodyPr lIns="0" tIns="0" rIns="0" bIns="0" rtlCol="0" anchor="t">
            <a:spAutoFit/>
          </a:bodyPr>
          <a:lstStyle/>
          <a:p>
            <a:pPr algn="ctr">
              <a:lnSpc>
                <a:spcPts val="3600"/>
              </a:lnSpc>
            </a:pPr>
            <a:r>
              <a:rPr lang="en-US" sz="3000" spc="-119">
                <a:solidFill>
                  <a:srgbClr val="000000"/>
                </a:solidFill>
                <a:latin typeface="Montserrat"/>
              </a:rPr>
              <a:t>CONTROL DE LA</a:t>
            </a:r>
          </a:p>
        </p:txBody>
      </p:sp>
      <p:grpSp>
        <p:nvGrpSpPr>
          <p:cNvPr id="7" name="Group 7"/>
          <p:cNvGrpSpPr>
            <a:grpSpLocks noChangeAspect="1"/>
          </p:cNvGrpSpPr>
          <p:nvPr/>
        </p:nvGrpSpPr>
        <p:grpSpPr>
          <a:xfrm>
            <a:off x="-228600" y="-149749"/>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4002219" y="2767231"/>
            <a:ext cx="9862457" cy="6183743"/>
          </a:xfrm>
          <a:prstGeom prst="rect">
            <a:avLst/>
          </a:prstGeom>
        </p:spPr>
      </p:pic>
      <p:sp>
        <p:nvSpPr>
          <p:cNvPr id="4" name="TextBox 4"/>
          <p:cNvSpPr txBox="1"/>
          <p:nvPr/>
        </p:nvSpPr>
        <p:spPr>
          <a:xfrm>
            <a:off x="2505968" y="5274209"/>
            <a:ext cx="614959" cy="584893"/>
          </a:xfrm>
          <a:prstGeom prst="rect">
            <a:avLst/>
          </a:prstGeom>
        </p:spPr>
        <p:txBody>
          <a:bodyPr lIns="0" tIns="0" rIns="0" bIns="0" rtlCol="0" anchor="t">
            <a:spAutoFit/>
          </a:bodyPr>
          <a:lstStyle/>
          <a:p>
            <a:pPr algn="l">
              <a:lnSpc>
                <a:spcPts val="4319"/>
              </a:lnSpc>
            </a:pPr>
            <a:r>
              <a:rPr lang="en-US" sz="3599">
                <a:solidFill>
                  <a:srgbClr val="000000"/>
                </a:solidFill>
                <a:latin typeface="Arimo"/>
              </a:rPr>
              <a:t>   </a:t>
            </a:r>
            <a:r>
              <a:rPr lang="en-US" sz="3599">
                <a:solidFill>
                  <a:srgbClr val="000000"/>
                </a:solidFill>
                <a:latin typeface="Arimo Italics"/>
              </a:rPr>
              <a:t>Y</a:t>
            </a:r>
          </a:p>
        </p:txBody>
      </p:sp>
      <p:sp>
        <p:nvSpPr>
          <p:cNvPr id="5" name="TextBox 5"/>
          <p:cNvSpPr txBox="1"/>
          <p:nvPr/>
        </p:nvSpPr>
        <p:spPr>
          <a:xfrm>
            <a:off x="8276629" y="8673407"/>
            <a:ext cx="867371" cy="584893"/>
          </a:xfrm>
          <a:prstGeom prst="rect">
            <a:avLst/>
          </a:prstGeom>
        </p:spPr>
        <p:txBody>
          <a:bodyPr lIns="0" tIns="0" rIns="0" bIns="0" rtlCol="0" anchor="t">
            <a:spAutoFit/>
          </a:bodyPr>
          <a:lstStyle/>
          <a:p>
            <a:pPr algn="l">
              <a:lnSpc>
                <a:spcPts val="4319"/>
              </a:lnSpc>
            </a:pPr>
            <a:r>
              <a:rPr lang="en-US" sz="3599">
                <a:solidFill>
                  <a:srgbClr val="000000"/>
                </a:solidFill>
                <a:latin typeface="Arimo"/>
              </a:rPr>
              <a:t>     </a:t>
            </a:r>
            <a:r>
              <a:rPr lang="en-US" sz="3599">
                <a:solidFill>
                  <a:srgbClr val="000000"/>
                </a:solidFill>
                <a:latin typeface="Arimo Italics"/>
              </a:rPr>
              <a:t>X</a:t>
            </a:r>
          </a:p>
        </p:txBody>
      </p:sp>
      <p:sp>
        <p:nvSpPr>
          <p:cNvPr id="6" name="TextBox 6"/>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7" name="TextBox 7"/>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grpSp>
        <p:nvGrpSpPr>
          <p:cNvPr id="8" name="Group 8"/>
          <p:cNvGrpSpPr>
            <a:grpSpLocks noChangeAspect="1"/>
          </p:cNvGrpSpPr>
          <p:nvPr/>
        </p:nvGrpSpPr>
        <p:grpSpPr>
          <a:xfrm>
            <a:off x="0" y="-305228"/>
            <a:ext cx="18516600" cy="1858101"/>
            <a:chOff x="0" y="0"/>
            <a:chExt cx="24688800" cy="2477468"/>
          </a:xfrm>
        </p:grpSpPr>
        <p:sp>
          <p:nvSpPr>
            <p:cNvPr id="9" name="Freeform 9"/>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
        <p:nvSpPr>
          <p:cNvPr id="10" name="TextBox 10"/>
          <p:cNvSpPr txBox="1"/>
          <p:nvPr/>
        </p:nvSpPr>
        <p:spPr>
          <a:xfrm>
            <a:off x="3875763" y="1937357"/>
            <a:ext cx="5754291" cy="493014"/>
          </a:xfrm>
          <a:prstGeom prst="rect">
            <a:avLst/>
          </a:prstGeom>
        </p:spPr>
        <p:txBody>
          <a:bodyPr lIns="0" tIns="0" rIns="0" bIns="0" rtlCol="0" anchor="t">
            <a:spAutoFit/>
          </a:bodyPr>
          <a:lstStyle/>
          <a:p>
            <a:pPr algn="ctr">
              <a:lnSpc>
                <a:spcPts val="3888"/>
              </a:lnSpc>
              <a:spcBef>
                <a:spcPct val="0"/>
              </a:spcBef>
            </a:pPr>
            <a:r>
              <a:rPr lang="en-US" sz="3600" spc="-143">
                <a:solidFill>
                  <a:srgbClr val="000000"/>
                </a:solidFill>
                <a:latin typeface="Montserrat"/>
              </a:rPr>
              <a:t>Correlación negativa fuerte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25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grpSp>
        <p:nvGrpSpPr>
          <p:cNvPr id="5" name="Group 5"/>
          <p:cNvGrpSpPr>
            <a:grpSpLocks noChangeAspect="1"/>
          </p:cNvGrpSpPr>
          <p:nvPr/>
        </p:nvGrpSpPr>
        <p:grpSpPr>
          <a:xfrm>
            <a:off x="0" y="-305228"/>
            <a:ext cx="18516600" cy="1858101"/>
            <a:chOff x="0" y="0"/>
            <a:chExt cx="24688800" cy="2477468"/>
          </a:xfrm>
        </p:grpSpPr>
        <p:sp>
          <p:nvSpPr>
            <p:cNvPr id="6" name="Freeform 6"/>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pic>
        <p:nvPicPr>
          <p:cNvPr id="7" name="Picture 7"/>
          <p:cNvPicPr>
            <a:picLocks noChangeAspect="1"/>
          </p:cNvPicPr>
          <p:nvPr/>
        </p:nvPicPr>
        <p:blipFill>
          <a:blip r:embed="rId4"/>
          <a:srcRect/>
          <a:stretch>
            <a:fillRect/>
          </a:stretch>
        </p:blipFill>
        <p:spPr>
          <a:xfrm>
            <a:off x="5982748" y="3809695"/>
            <a:ext cx="8187399" cy="5448605"/>
          </a:xfrm>
          <a:prstGeom prst="rect">
            <a:avLst/>
          </a:prstGeom>
        </p:spPr>
      </p:pic>
      <p:sp>
        <p:nvSpPr>
          <p:cNvPr id="8" name="TextBox 8"/>
          <p:cNvSpPr txBox="1"/>
          <p:nvPr/>
        </p:nvSpPr>
        <p:spPr>
          <a:xfrm>
            <a:off x="3100388" y="2723518"/>
            <a:ext cx="11963400" cy="4572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Calculamos el coeficiente de correlación de las fórmulas siguientes.</a:t>
            </a:r>
          </a:p>
        </p:txBody>
      </p:sp>
      <p:sp>
        <p:nvSpPr>
          <p:cNvPr id="9" name="TextBox 9"/>
          <p:cNvSpPr txBox="1"/>
          <p:nvPr/>
        </p:nvSpPr>
        <p:spPr>
          <a:xfrm>
            <a:off x="2837967" y="1909595"/>
            <a:ext cx="12488241" cy="457200"/>
          </a:xfrm>
          <a:prstGeom prst="rect">
            <a:avLst/>
          </a:prstGeom>
        </p:spPr>
        <p:txBody>
          <a:bodyPr lIns="0" tIns="0" rIns="0" bIns="0" rtlCol="0" anchor="t">
            <a:spAutoFit/>
          </a:bodyPr>
          <a:lstStyle/>
          <a:p>
            <a:pPr algn="ctr">
              <a:lnSpc>
                <a:spcPts val="3600"/>
              </a:lnSpc>
            </a:pPr>
            <a:r>
              <a:rPr lang="en-US" sz="3000" spc="-119">
                <a:solidFill>
                  <a:srgbClr val="000000"/>
                </a:solidFill>
                <a:latin typeface="Montserrat"/>
              </a:rPr>
              <a:t>FÓRMULA PARA 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1863767"/>
            <a:ext cx="12920289" cy="45720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Diseño del diagrama de dispersión</a:t>
            </a:r>
          </a:p>
          <a:p>
            <a:pPr algn="just">
              <a:lnSpc>
                <a:spcPts val="3600"/>
              </a:lnSpc>
            </a:pPr>
            <a:r>
              <a:rPr lang="en-US" sz="3000" spc="-119">
                <a:solidFill>
                  <a:srgbClr val="000000"/>
                </a:solidFill>
                <a:latin typeface="Montserrat"/>
              </a:rPr>
              <a:t>El diseño del diagrama se hace mediante coordenadas cartesianas y es muy sencillo. En el eje de ordenadas se representa el rango de valores que alcanza Ia variable “Y” y en el de abscisas, el rango de valores que alcanza Ia variable “X” para el mismo evento, proceso o individuo. Cada par de valores, es un punto en el diagrama. El resultado es una nube de puntos como Ios mostrados en Ias ﬁguras anteriores.</a:t>
            </a:r>
          </a:p>
          <a:p>
            <a:pPr algn="just">
              <a:lnSpc>
                <a:spcPts val="3600"/>
              </a:lnSpc>
            </a:pPr>
            <a:r>
              <a:rPr lang="en-US" sz="3000" spc="-119">
                <a:solidFill>
                  <a:srgbClr val="000000"/>
                </a:solidFill>
                <a:latin typeface="Montserrat"/>
              </a:rPr>
              <a:t>Veamos por ejemplo el caso de un profesor que está analizando Ias puntuaciones en dos asignaturas diferentes a un mismo grupo de alumnos:</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211" b="211"/>
          <a:stretch>
            <a:fillRect/>
          </a:stretch>
        </p:blipFill>
        <p:spPr>
          <a:xfrm>
            <a:off x="2447256" y="1579104"/>
            <a:ext cx="4732362" cy="8527623"/>
          </a:xfrm>
          <a:prstGeom prst="rect">
            <a:avLst/>
          </a:prstGeom>
        </p:spPr>
      </p:pic>
      <p:pic>
        <p:nvPicPr>
          <p:cNvPr id="6" name="Picture 6"/>
          <p:cNvPicPr>
            <a:picLocks noChangeAspect="1"/>
          </p:cNvPicPr>
          <p:nvPr/>
        </p:nvPicPr>
        <p:blipFill>
          <a:blip r:embed="rId5"/>
          <a:srcRect r="405" b="405"/>
          <a:stretch>
            <a:fillRect/>
          </a:stretch>
        </p:blipFill>
        <p:spPr>
          <a:xfrm>
            <a:off x="7955868" y="3415308"/>
            <a:ext cx="7275772" cy="5189337"/>
          </a:xfrm>
          <a:prstGeom prst="rect">
            <a:avLst/>
          </a:prstGeom>
        </p:spPr>
      </p:pic>
      <p:grpSp>
        <p:nvGrpSpPr>
          <p:cNvPr id="7" name="Group 7"/>
          <p:cNvGrpSpPr>
            <a:grpSpLocks noChangeAspect="1"/>
          </p:cNvGrpSpPr>
          <p:nvPr/>
        </p:nvGrpSpPr>
        <p:grpSpPr>
          <a:xfrm>
            <a:off x="0" y="-305228"/>
            <a:ext cx="18516600" cy="1858101"/>
            <a:chOff x="0" y="0"/>
            <a:chExt cx="24688800" cy="2477468"/>
          </a:xfrm>
        </p:grpSpPr>
        <p:sp>
          <p:nvSpPr>
            <p:cNvPr id="8" name="Freeform 8"/>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791867" y="1643398"/>
            <a:ext cx="12726069" cy="9144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El diagrama de dispersión que se corresponde a estos valores es el siguiente:</a:t>
            </a:r>
          </a:p>
        </p:txBody>
      </p:sp>
      <p:pic>
        <p:nvPicPr>
          <p:cNvPr id="6" name="Picture 6"/>
          <p:cNvPicPr>
            <a:picLocks noChangeAspect="1"/>
          </p:cNvPicPr>
          <p:nvPr/>
        </p:nvPicPr>
        <p:blipFill>
          <a:blip r:embed="rId4"/>
          <a:srcRect r="319" b="319"/>
          <a:stretch>
            <a:fillRect/>
          </a:stretch>
        </p:blipFill>
        <p:spPr>
          <a:xfrm>
            <a:off x="4391470" y="2875248"/>
            <a:ext cx="10833901" cy="6542355"/>
          </a:xfrm>
          <a:prstGeom prst="rect">
            <a:avLst/>
          </a:prstGeom>
        </p:spPr>
      </p:pic>
      <p:grpSp>
        <p:nvGrpSpPr>
          <p:cNvPr id="7" name="Group 7"/>
          <p:cNvGrpSpPr/>
          <p:nvPr/>
        </p:nvGrpSpPr>
        <p:grpSpPr>
          <a:xfrm>
            <a:off x="8063880" y="9355968"/>
            <a:ext cx="3024336" cy="646690"/>
            <a:chOff x="0" y="0"/>
            <a:chExt cx="2867519" cy="613158"/>
          </a:xfrm>
        </p:grpSpPr>
        <p:sp>
          <p:nvSpPr>
            <p:cNvPr id="8" name="Freeform 8"/>
            <p:cNvSpPr/>
            <p:nvPr/>
          </p:nvSpPr>
          <p:spPr>
            <a:xfrm>
              <a:off x="0" y="0"/>
              <a:ext cx="2867533" cy="613158"/>
            </a:xfrm>
            <a:custGeom>
              <a:avLst/>
              <a:gdLst/>
              <a:ahLst/>
              <a:cxnLst/>
              <a:rect l="l" t="t" r="r" b="b"/>
              <a:pathLst>
                <a:path w="2867533" h="613158">
                  <a:moveTo>
                    <a:pt x="0" y="0"/>
                  </a:moveTo>
                  <a:lnTo>
                    <a:pt x="2867533" y="0"/>
                  </a:lnTo>
                  <a:lnTo>
                    <a:pt x="2867533" y="613158"/>
                  </a:lnTo>
                  <a:lnTo>
                    <a:pt x="0" y="613158"/>
                  </a:lnTo>
                  <a:close/>
                </a:path>
              </a:pathLst>
            </a:custGeom>
            <a:solidFill>
              <a:srgbClr val="FFFFFF"/>
            </a:solidFill>
          </p:spPr>
        </p:sp>
        <p:sp>
          <p:nvSpPr>
            <p:cNvPr id="9" name="TextBox 9"/>
            <p:cNvSpPr txBox="1"/>
            <p:nvPr/>
          </p:nvSpPr>
          <p:spPr>
            <a:xfrm>
              <a:off x="0" y="0"/>
              <a:ext cx="2867519" cy="525272"/>
            </a:xfrm>
            <a:prstGeom prst="rect">
              <a:avLst/>
            </a:prstGeom>
          </p:spPr>
          <p:txBody>
            <a:bodyPr lIns="71438" tIns="71438" rIns="71438" bIns="71438" rtlCol="0" anchor="t"/>
            <a:lstStyle/>
            <a:p>
              <a:pPr algn="ctr">
                <a:lnSpc>
                  <a:spcPts val="3240"/>
                </a:lnSpc>
              </a:pPr>
              <a:r>
                <a:rPr lang="en-US" sz="2700" spc="-107">
                  <a:solidFill>
                    <a:srgbClr val="000000"/>
                  </a:solidFill>
                  <a:latin typeface="Montserrat"/>
                </a:rPr>
                <a:t>X = Matemáticas</a:t>
              </a:r>
            </a:p>
          </p:txBody>
        </p:sp>
      </p:grpSp>
      <p:grpSp>
        <p:nvGrpSpPr>
          <p:cNvPr id="10" name="Group 10"/>
          <p:cNvGrpSpPr/>
          <p:nvPr/>
        </p:nvGrpSpPr>
        <p:grpSpPr>
          <a:xfrm rot="-5400000">
            <a:off x="2972687" y="6224311"/>
            <a:ext cx="2376264" cy="646690"/>
            <a:chOff x="0" y="0"/>
            <a:chExt cx="2253050" cy="613158"/>
          </a:xfrm>
        </p:grpSpPr>
        <p:sp>
          <p:nvSpPr>
            <p:cNvPr id="11" name="Freeform 11"/>
            <p:cNvSpPr/>
            <p:nvPr/>
          </p:nvSpPr>
          <p:spPr>
            <a:xfrm>
              <a:off x="0" y="0"/>
              <a:ext cx="2253107" cy="613158"/>
            </a:xfrm>
            <a:custGeom>
              <a:avLst/>
              <a:gdLst/>
              <a:ahLst/>
              <a:cxnLst/>
              <a:rect l="l" t="t" r="r" b="b"/>
              <a:pathLst>
                <a:path w="2253107" h="613158">
                  <a:moveTo>
                    <a:pt x="0" y="0"/>
                  </a:moveTo>
                  <a:lnTo>
                    <a:pt x="2253107" y="0"/>
                  </a:lnTo>
                  <a:lnTo>
                    <a:pt x="2253107" y="613158"/>
                  </a:lnTo>
                  <a:lnTo>
                    <a:pt x="0" y="613158"/>
                  </a:lnTo>
                  <a:close/>
                </a:path>
              </a:pathLst>
            </a:custGeom>
            <a:solidFill>
              <a:srgbClr val="FFFFFF"/>
            </a:solidFill>
          </p:spPr>
        </p:sp>
        <p:sp>
          <p:nvSpPr>
            <p:cNvPr id="12" name="TextBox 12"/>
            <p:cNvSpPr txBox="1"/>
            <p:nvPr/>
          </p:nvSpPr>
          <p:spPr>
            <a:xfrm>
              <a:off x="0" y="0"/>
              <a:ext cx="2253050" cy="525272"/>
            </a:xfrm>
            <a:prstGeom prst="rect">
              <a:avLst/>
            </a:prstGeom>
          </p:spPr>
          <p:txBody>
            <a:bodyPr lIns="71438" tIns="71438" rIns="71438" bIns="71438" rtlCol="0" anchor="t"/>
            <a:lstStyle/>
            <a:p>
              <a:pPr algn="ctr">
                <a:lnSpc>
                  <a:spcPts val="3240"/>
                </a:lnSpc>
              </a:pPr>
              <a:r>
                <a:rPr lang="en-US" sz="2700" spc="-107">
                  <a:solidFill>
                    <a:srgbClr val="000000"/>
                  </a:solidFill>
                  <a:latin typeface="Montserrat"/>
                </a:rPr>
                <a:t>Y = Física</a:t>
              </a:r>
            </a:p>
          </p:txBody>
        </p:sp>
      </p:grpSp>
      <p:grpSp>
        <p:nvGrpSpPr>
          <p:cNvPr id="13" name="Group 13"/>
          <p:cNvGrpSpPr>
            <a:grpSpLocks noChangeAspect="1"/>
          </p:cNvGrpSpPr>
          <p:nvPr/>
        </p:nvGrpSpPr>
        <p:grpSpPr>
          <a:xfrm>
            <a:off x="0" y="-305228"/>
            <a:ext cx="18516600" cy="1858101"/>
            <a:chOff x="0" y="0"/>
            <a:chExt cx="24688800" cy="2477468"/>
          </a:xfrm>
        </p:grpSpPr>
        <p:sp>
          <p:nvSpPr>
            <p:cNvPr id="14" name="Freeform 14"/>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5" y="2616368"/>
            <a:ext cx="12920289" cy="2286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A la vista del diagrama, se observa que sí parece existir una cierta correlacién directa, aunque no demasiado intensa entre ambas variables. Si se calcula el coeﬁciente de correlación de Pearson, el resultado es rxy = 0.62 lo que avalaría esta percepción. Si se muestra en el diagrama incluyendo Ia recta de regresión, esta es la forma que tendria:</a:t>
            </a:r>
          </a:p>
        </p:txBody>
      </p:sp>
      <p:grpSp>
        <p:nvGrpSpPr>
          <p:cNvPr id="6" name="Group 6"/>
          <p:cNvGrpSpPr>
            <a:grpSpLocks noChangeAspect="1"/>
          </p:cNvGrpSpPr>
          <p:nvPr/>
        </p:nvGrpSpPr>
        <p:grpSpPr>
          <a:xfrm>
            <a:off x="-228600" y="41012"/>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188" b="188"/>
          <a:stretch>
            <a:fillRect/>
          </a:stretch>
        </p:blipFill>
        <p:spPr>
          <a:xfrm>
            <a:off x="3245634" y="1981200"/>
            <a:ext cx="11839026" cy="8021544"/>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683856" y="2538934"/>
            <a:ext cx="12920289" cy="2286000"/>
          </a:xfrm>
          <a:prstGeom prst="rect">
            <a:avLst/>
          </a:prstGeom>
        </p:spPr>
        <p:txBody>
          <a:bodyPr lIns="0" tIns="0" rIns="0" bIns="0" rtlCol="0" anchor="t">
            <a:spAutoFit/>
          </a:bodyPr>
          <a:lstStyle/>
          <a:p>
            <a:pPr algn="just">
              <a:lnSpc>
                <a:spcPts val="3600"/>
              </a:lnSpc>
            </a:pPr>
            <a:r>
              <a:rPr lang="en-US" sz="3000" spc="-119">
                <a:solidFill>
                  <a:srgbClr val="000000"/>
                </a:solidFill>
                <a:latin typeface="Montserrat"/>
              </a:rPr>
              <a:t>En función de la agrupación de los datos, Ia recta de regresión más adecuada puede tener forma lineal (como la mostrada en el diagrama anterior), o adquirir otras formas: logarítmica, polinómica… </a:t>
            </a:r>
          </a:p>
          <a:p>
            <a:pPr algn="just">
              <a:lnSpc>
                <a:spcPts val="3600"/>
              </a:lnSpc>
            </a:pPr>
            <a:r>
              <a:rPr lang="en-US" sz="3000" spc="-119">
                <a:solidFill>
                  <a:srgbClr val="000000"/>
                </a:solidFill>
                <a:latin typeface="Montserrat"/>
              </a:rPr>
              <a:t>En el diagrama a continuación, se ha cambiado el tipo de recta lineal por una logarítmica.</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pic>
        <p:nvPicPr>
          <p:cNvPr id="5" name="Picture 5"/>
          <p:cNvPicPr>
            <a:picLocks noChangeAspect="1"/>
          </p:cNvPicPr>
          <p:nvPr/>
        </p:nvPicPr>
        <p:blipFill>
          <a:blip r:embed="rId4"/>
          <a:srcRect r="95" b="95"/>
          <a:stretch>
            <a:fillRect/>
          </a:stretch>
        </p:blipFill>
        <p:spPr>
          <a:xfrm>
            <a:off x="3293515" y="2028823"/>
            <a:ext cx="11899156" cy="7908586"/>
          </a:xfrm>
          <a:prstGeom prst="rect">
            <a:avLst/>
          </a:prstGeom>
        </p:spPr>
      </p:pic>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sp>
        <p:nvSpPr>
          <p:cNvPr id="3" name="TextBox 3"/>
          <p:cNvSpPr txBox="1"/>
          <p:nvPr/>
        </p:nvSpPr>
        <p:spPr>
          <a:xfrm>
            <a:off x="5708191" y="137108"/>
            <a:ext cx="7843725" cy="729630"/>
          </a:xfrm>
          <a:prstGeom prst="rect">
            <a:avLst/>
          </a:prstGeom>
        </p:spPr>
        <p:txBody>
          <a:bodyPr lIns="0" tIns="0" rIns="0" bIns="0" rtlCol="0" anchor="t">
            <a:spAutoFit/>
          </a:bodyPr>
          <a:lstStyle/>
          <a:p>
            <a:pPr algn="ctr">
              <a:lnSpc>
                <a:spcPts val="2915"/>
              </a:lnSpc>
            </a:pPr>
            <a:r>
              <a:rPr lang="en-US" sz="2699">
                <a:solidFill>
                  <a:srgbClr val="2E75B6"/>
                </a:solidFill>
                <a:latin typeface="Arimo Bold"/>
              </a:rPr>
              <a:t>CONTROL</a:t>
            </a:r>
          </a:p>
        </p:txBody>
      </p:sp>
      <p:sp>
        <p:nvSpPr>
          <p:cNvPr id="4" name="TextBox 4"/>
          <p:cNvSpPr txBox="1"/>
          <p:nvPr/>
        </p:nvSpPr>
        <p:spPr>
          <a:xfrm>
            <a:off x="2986088" y="826927"/>
            <a:ext cx="12430125" cy="579872"/>
          </a:xfrm>
          <a:prstGeom prst="rect">
            <a:avLst/>
          </a:prstGeom>
        </p:spPr>
        <p:txBody>
          <a:bodyPr lIns="0" tIns="0" rIns="0" bIns="0" rtlCol="0" anchor="t">
            <a:spAutoFit/>
          </a:bodyPr>
          <a:lstStyle/>
          <a:p>
            <a:pPr algn="ctr">
              <a:lnSpc>
                <a:spcPts val="3887"/>
              </a:lnSpc>
            </a:pPr>
            <a:r>
              <a:rPr lang="en-US" sz="3599" spc="-143">
                <a:solidFill>
                  <a:srgbClr val="000000"/>
                </a:solidFill>
                <a:latin typeface="Open Sans Bold"/>
              </a:rPr>
              <a:t>DE LOS PROCESOS Y DE LA CALIDAD</a:t>
            </a:r>
          </a:p>
        </p:txBody>
      </p:sp>
      <p:sp>
        <p:nvSpPr>
          <p:cNvPr id="5" name="TextBox 5"/>
          <p:cNvSpPr txBox="1"/>
          <p:nvPr/>
        </p:nvSpPr>
        <p:spPr>
          <a:xfrm>
            <a:off x="2495924" y="1936336"/>
            <a:ext cx="12920289" cy="5029200"/>
          </a:xfrm>
          <a:prstGeom prst="rect">
            <a:avLst/>
          </a:prstGeom>
        </p:spPr>
        <p:txBody>
          <a:bodyPr lIns="0" tIns="0" rIns="0" bIns="0" rtlCol="0" anchor="t">
            <a:spAutoFit/>
          </a:bodyPr>
          <a:lstStyle/>
          <a:p>
            <a:pPr algn="just">
              <a:lnSpc>
                <a:spcPts val="3600"/>
              </a:lnSpc>
            </a:pPr>
            <a:r>
              <a:rPr lang="en-US" sz="3000" u="sng" spc="-119">
                <a:solidFill>
                  <a:srgbClr val="000000"/>
                </a:solidFill>
                <a:latin typeface="Montserrat Bold"/>
              </a:rPr>
              <a:t>Interpretación del diagrama de dispersión</a:t>
            </a:r>
          </a:p>
          <a:p>
            <a:pPr algn="just">
              <a:lnSpc>
                <a:spcPts val="3600"/>
              </a:lnSpc>
            </a:pPr>
            <a:r>
              <a:rPr lang="en-US" sz="3000" spc="-119">
                <a:solidFill>
                  <a:srgbClr val="000000"/>
                </a:solidFill>
                <a:latin typeface="Montserrat"/>
              </a:rPr>
              <a:t>Como se ha comentado anteriormente, este tipo de diagramas permite identiﬁcar Ias relaciones existentes entre dos variables.</a:t>
            </a:r>
          </a:p>
          <a:p>
            <a:pPr algn="just">
              <a:lnSpc>
                <a:spcPts val="3600"/>
              </a:lnSpc>
            </a:pPr>
            <a:r>
              <a:rPr lang="en-US" sz="3000" spc="-119">
                <a:solidFill>
                  <a:srgbClr val="000000"/>
                </a:solidFill>
                <a:latin typeface="Montserrat"/>
              </a:rPr>
              <a:t>Analizando Ia situación de Ios puntos (resultado de colocar Ias variables en el diagrama) se pueden detectar tendencias y patrones, así como Ia intensidad de la relación entre Ias mismas.</a:t>
            </a:r>
          </a:p>
          <a:p>
            <a:pPr algn="just">
              <a:lnSpc>
                <a:spcPts val="3600"/>
              </a:lnSpc>
            </a:pPr>
            <a:r>
              <a:rPr lang="en-US" sz="3000" spc="-119">
                <a:solidFill>
                  <a:srgbClr val="000000"/>
                </a:solidFill>
                <a:latin typeface="Montserrat"/>
              </a:rPr>
              <a:t>Si Ia mayoría de Ios puntos tienden a alinearse sobre una linea recta, Ia relación entre Ias variables es fuerte; si caen todos sobre la linea, Ia asociación entre éstas es perfecta.</a:t>
            </a:r>
          </a:p>
          <a:p>
            <a:pPr algn="just">
              <a:lnSpc>
                <a:spcPts val="3600"/>
              </a:lnSpc>
            </a:pPr>
            <a:r>
              <a:rPr lang="en-US" sz="3000" spc="-119">
                <a:solidFill>
                  <a:srgbClr val="000000"/>
                </a:solidFill>
                <a:latin typeface="Montserrat"/>
              </a:rPr>
              <a:t>Por el contrario, si Ios puntos no muestran una tendencia a agruparse, entonces Ia relación entre Ias variables será muy baja o nula.</a:t>
            </a:r>
          </a:p>
        </p:txBody>
      </p:sp>
      <p:grpSp>
        <p:nvGrpSpPr>
          <p:cNvPr id="6" name="Group 6"/>
          <p:cNvGrpSpPr>
            <a:grpSpLocks noChangeAspect="1"/>
          </p:cNvGrpSpPr>
          <p:nvPr/>
        </p:nvGrpSpPr>
        <p:grpSpPr>
          <a:xfrm>
            <a:off x="0" y="-305228"/>
            <a:ext cx="18516600" cy="1858101"/>
            <a:chOff x="0" y="0"/>
            <a:chExt cx="24688800" cy="2477468"/>
          </a:xfrm>
        </p:grpSpPr>
        <p:sp>
          <p:nvSpPr>
            <p:cNvPr id="7" name="Freeform 7"/>
            <p:cNvSpPr/>
            <p:nvPr/>
          </p:nvSpPr>
          <p:spPr>
            <a:xfrm>
              <a:off x="0" y="0"/>
              <a:ext cx="24688800" cy="2477516"/>
            </a:xfrm>
            <a:custGeom>
              <a:avLst/>
              <a:gdLst/>
              <a:ahLst/>
              <a:cxnLst/>
              <a:rect l="l" t="t" r="r" b="b"/>
              <a:pathLst>
                <a:path w="24688800" h="2477516">
                  <a:moveTo>
                    <a:pt x="0" y="0"/>
                  </a:moveTo>
                  <a:lnTo>
                    <a:pt x="24688800" y="0"/>
                  </a:lnTo>
                  <a:lnTo>
                    <a:pt x="24688800" y="2477516"/>
                  </a:lnTo>
                  <a:lnTo>
                    <a:pt x="0" y="2477516"/>
                  </a:lnTo>
                  <a:close/>
                </a:path>
              </a:pathLst>
            </a:custGeom>
            <a:solidFill>
              <a:srgbClr val="213559"/>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10255</Words>
  <Application>Microsoft Office PowerPoint</Application>
  <PresentationFormat>Personalizado</PresentationFormat>
  <Paragraphs>1001</Paragraphs>
  <Slides>152</Slides>
  <Notes>148</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152</vt:i4>
      </vt:variant>
    </vt:vector>
  </HeadingPairs>
  <TitlesOfParts>
    <vt:vector size="168" baseType="lpstr">
      <vt:lpstr>Montserrat Italics</vt:lpstr>
      <vt:lpstr>Montserrat Extra-Bold Bold</vt:lpstr>
      <vt:lpstr>Arial</vt:lpstr>
      <vt:lpstr>Calibri</vt:lpstr>
      <vt:lpstr>Arimo Italics</vt:lpstr>
      <vt:lpstr>Arimo Bold</vt:lpstr>
      <vt:lpstr>Montserrat Light</vt:lpstr>
      <vt:lpstr>Arimo Light</vt:lpstr>
      <vt:lpstr>Montserrat Extra-Bold</vt:lpstr>
      <vt:lpstr>Open Sans Bold</vt:lpstr>
      <vt:lpstr>Montserrat Extra-Bold Italics</vt:lpstr>
      <vt:lpstr>Arimo</vt:lpstr>
      <vt:lpstr>Montserrat Bold</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 MUNICIPIO</dc:title>
  <cp:lastModifiedBy>a</cp:lastModifiedBy>
  <cp:revision>2</cp:revision>
  <dcterms:created xsi:type="dcterms:W3CDTF">2006-08-16T00:00:00Z</dcterms:created>
  <dcterms:modified xsi:type="dcterms:W3CDTF">2022-11-14T21:37:06Z</dcterms:modified>
  <dc:identifier>DAFR8jl0jS0</dc:identifier>
</cp:coreProperties>
</file>